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8" r:id="rId4"/>
    <p:sldId id="258" r:id="rId5"/>
    <p:sldId id="259" r:id="rId6"/>
    <p:sldId id="260" r:id="rId7"/>
    <p:sldId id="261" r:id="rId8"/>
    <p:sldId id="262" r:id="rId9"/>
    <p:sldId id="263" r:id="rId10"/>
    <p:sldId id="276" r:id="rId11"/>
    <p:sldId id="264" r:id="rId12"/>
    <p:sldId id="265" r:id="rId13"/>
    <p:sldId id="269" r:id="rId14"/>
    <p:sldId id="268" r:id="rId15"/>
    <p:sldId id="270" r:id="rId16"/>
    <p:sldId id="271" r:id="rId17"/>
    <p:sldId id="272" r:id="rId18"/>
    <p:sldId id="275" r:id="rId19"/>
    <p:sldId id="277" r:id="rId20"/>
    <p:sldId id="273" r:id="rId21"/>
    <p:sldId id="274" r:id="rId22"/>
    <p:sldId id="279" r:id="rId23"/>
    <p:sldId id="266"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Candara" panose="020E0502030303020204" pitchFamily="34" charset="0"/>
      <p:regular r:id="rId29"/>
      <p:bold r:id="rId30"/>
      <p:italic r:id="rId31"/>
      <p:boldItalic r:id="rId32"/>
    </p:embeddedFont>
    <p:embeddedFont>
      <p:font typeface="Canva Sans" panose="020B0503030501040103" pitchFamily="34" charset="0"/>
      <p:regular r:id="rId33"/>
    </p:embeddedFont>
    <p:embeddedFont>
      <p:font typeface="Canva Sans Bold" panose="020B0803030501040103" pitchFamily="34" charset="0"/>
      <p:regular r:id="rId34"/>
      <p:bold r:id="rId35"/>
    </p:embeddedFont>
    <p:embeddedFont>
      <p:font typeface="Georgia" panose="02040502050405020303" pitchFamily="18" charset="0"/>
      <p:regular r:id="rId36"/>
      <p:bold r:id="rId37"/>
      <p:italic r:id="rId38"/>
      <p:boldItalic r:id="rId39"/>
    </p:embeddedFont>
    <p:embeddedFont>
      <p:font typeface="Montserrat" pitchFamily="2" charset="77"/>
      <p:regular r:id="rId40"/>
      <p:bold r:id="rId41"/>
      <p:italic r:id="rId42"/>
      <p:boldItalic r:id="rId43"/>
    </p:embeddedFont>
    <p:embeddedFont>
      <p:font typeface="Montserrat Bold" pitchFamily="2" charset="77"/>
      <p:regular r:id="rId44"/>
      <p:bold r:id="rId45"/>
    </p:embeddedFont>
    <p:embeddedFont>
      <p:font typeface="Montserrat Classic" pitchFamily="2" charset="77"/>
      <p:regular r:id="rId46"/>
    </p:embeddedFont>
    <p:embeddedFont>
      <p:font typeface="Montserrat Classic Bold" pitchFamily="2" charset="77"/>
      <p:regular r:id="rId47"/>
      <p:bold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28" autoAdjust="0"/>
  </p:normalViewPr>
  <p:slideViewPr>
    <p:cSldViewPr>
      <p:cViewPr varScale="1">
        <p:scale>
          <a:sx n="79" d="100"/>
          <a:sy n="79" d="100"/>
        </p:scale>
        <p:origin x="360"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3-10T04:30:57.272" idx="1">
    <p:pos x="6922" y="99"/>
    <p:text/>
    <p:extLst>
      <p:ext uri="{C676402C-5697-4E1C-873F-D02D1690AC5C}">
        <p15:threadingInfo xmlns:p15="http://schemas.microsoft.com/office/powerpoint/2012/main" timeZoneBias="-36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4.svg"/><Relationship Id="rId5" Type="http://schemas.openxmlformats.org/officeDocument/2006/relationships/image" Target="../media/image15.svg"/><Relationship Id="rId10" Type="http://schemas.openxmlformats.org/officeDocument/2006/relationships/image" Target="../media/image43.png"/><Relationship Id="rId4" Type="http://schemas.openxmlformats.org/officeDocument/2006/relationships/image" Target="../media/image14.png"/><Relationship Id="rId9"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5.svg"/><Relationship Id="rId10" Type="http://schemas.openxmlformats.org/officeDocument/2006/relationships/image" Target="../media/image48.png"/><Relationship Id="rId4" Type="http://schemas.openxmlformats.org/officeDocument/2006/relationships/image" Target="../media/image14.pn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5.svg"/><Relationship Id="rId10" Type="http://schemas.openxmlformats.org/officeDocument/2006/relationships/image" Target="../media/image45.png"/><Relationship Id="rId4" Type="http://schemas.openxmlformats.org/officeDocument/2006/relationships/image" Target="../media/image14.png"/><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56.png"/><Relationship Id="rId5" Type="http://schemas.openxmlformats.org/officeDocument/2006/relationships/image" Target="../media/image15.svg"/><Relationship Id="rId10" Type="http://schemas.openxmlformats.org/officeDocument/2006/relationships/image" Target="../media/image55.png"/><Relationship Id="rId4" Type="http://schemas.openxmlformats.org/officeDocument/2006/relationships/image" Target="../media/image14.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svg"/><Relationship Id="rId7"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64.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62.png"/><Relationship Id="rId5" Type="http://schemas.openxmlformats.org/officeDocument/2006/relationships/image" Target="../media/image15.svg"/><Relationship Id="rId10" Type="http://schemas.openxmlformats.org/officeDocument/2006/relationships/image" Target="../media/image61.png"/><Relationship Id="rId4" Type="http://schemas.openxmlformats.org/officeDocument/2006/relationships/image" Target="../media/image14.png"/><Relationship Id="rId9"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svg"/><Relationship Id="rId7"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15.sv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7.jpeg"/><Relationship Id="rId3" Type="http://schemas.openxmlformats.org/officeDocument/2006/relationships/image" Target="../media/image13.svg"/><Relationship Id="rId7" Type="http://schemas.openxmlformats.org/officeDocument/2006/relationships/image" Target="../media/image8.svg"/><Relationship Id="rId12"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6.svg"/><Relationship Id="rId5" Type="http://schemas.openxmlformats.org/officeDocument/2006/relationships/image" Target="../media/image15.svg"/><Relationship Id="rId15" Type="http://schemas.openxmlformats.org/officeDocument/2006/relationships/image" Target="../media/image19.jpe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4.svg"/><Relationship Id="rId14" Type="http://schemas.openxmlformats.org/officeDocument/2006/relationships/image" Target="../media/image18.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1.xml"/><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15.sv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4.jpe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svg"/><Relationship Id="rId7" Type="http://schemas.openxmlformats.org/officeDocument/2006/relationships/image" Target="../media/image8.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5.svg"/><Relationship Id="rId10" Type="http://schemas.openxmlformats.org/officeDocument/2006/relationships/image" Target="../media/image22.jpeg"/><Relationship Id="rId4" Type="http://schemas.openxmlformats.org/officeDocument/2006/relationships/image" Target="../media/image14.png"/><Relationship Id="rId9"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1.svg"/><Relationship Id="rId7"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15.svg"/><Relationship Id="rId10" Type="http://schemas.openxmlformats.org/officeDocument/2006/relationships/image" Target="../media/image6.svg"/><Relationship Id="rId4" Type="http://schemas.openxmlformats.org/officeDocument/2006/relationships/image" Target="../media/image14.pn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5.svg"/><Relationship Id="rId10" Type="http://schemas.openxmlformats.org/officeDocument/2006/relationships/image" Target="../media/image6.svg"/><Relationship Id="rId4" Type="http://schemas.openxmlformats.org/officeDocument/2006/relationships/image" Target="../media/image14.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8.svg"/><Relationship Id="rId3" Type="http://schemas.openxmlformats.org/officeDocument/2006/relationships/image" Target="../media/image2.svg"/><Relationship Id="rId7" Type="http://schemas.openxmlformats.org/officeDocument/2006/relationships/image" Target="../media/image26.jpeg"/><Relationship Id="rId12"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jpeg"/><Relationship Id="rId11" Type="http://schemas.openxmlformats.org/officeDocument/2006/relationships/image" Target="../media/image6.sv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0.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4.svg"/><Relationship Id="rId2" Type="http://schemas.openxmlformats.org/officeDocument/2006/relationships/image" Target="../media/image1.png"/><Relationship Id="rId16"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png"/><Relationship Id="rId5" Type="http://schemas.openxmlformats.org/officeDocument/2006/relationships/image" Target="../media/image15.svg"/><Relationship Id="rId15" Type="http://schemas.openxmlformats.org/officeDocument/2006/relationships/image" Target="../media/image32.png"/><Relationship Id="rId10" Type="http://schemas.openxmlformats.org/officeDocument/2006/relationships/image" Target="../media/image6.svg"/><Relationship Id="rId4" Type="http://schemas.openxmlformats.org/officeDocument/2006/relationships/image" Target="../media/image14.png"/><Relationship Id="rId9" Type="http://schemas.openxmlformats.org/officeDocument/2006/relationships/image" Target="../media/image5.png"/><Relationship Id="rId14" Type="http://schemas.openxmlformats.org/officeDocument/2006/relationships/image" Target="../media/image31.sv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38.svg"/><Relationship Id="rId2" Type="http://schemas.openxmlformats.org/officeDocument/2006/relationships/image" Target="../media/image34.jpeg"/><Relationship Id="rId16" Type="http://schemas.openxmlformats.org/officeDocument/2006/relationships/image" Target="../media/image42.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37.png"/><Relationship Id="rId5" Type="http://schemas.openxmlformats.org/officeDocument/2006/relationships/image" Target="../media/image7.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2.svg"/><Relationship Id="rId9" Type="http://schemas.openxmlformats.org/officeDocument/2006/relationships/image" Target="../media/image35.png"/><Relationship Id="rId14" Type="http://schemas.openxmlformats.org/officeDocument/2006/relationships/image" Target="../media/image40.sv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4.svg"/><Relationship Id="rId5" Type="http://schemas.openxmlformats.org/officeDocument/2006/relationships/image" Target="../media/image15.svg"/><Relationship Id="rId10" Type="http://schemas.openxmlformats.org/officeDocument/2006/relationships/image" Target="../media/image43.png"/><Relationship Id="rId4" Type="http://schemas.openxmlformats.org/officeDocument/2006/relationships/image" Target="../media/image14.png"/><Relationship Id="rId9"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560302"/>
            <a:ext cx="515665" cy="515665"/>
          </a:xfrm>
          <a:custGeom>
            <a:avLst/>
            <a:gdLst/>
            <a:ahLst/>
            <a:cxnLst/>
            <a:rect l="l" t="t" r="r" b="b"/>
            <a:pathLst>
              <a:path w="515665" h="515665">
                <a:moveTo>
                  <a:pt x="0" y="0"/>
                </a:moveTo>
                <a:lnTo>
                  <a:pt x="515665" y="0"/>
                </a:lnTo>
                <a:lnTo>
                  <a:pt x="515665" y="515665"/>
                </a:lnTo>
                <a:lnTo>
                  <a:pt x="0" y="5156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287789"/>
            <a:ext cx="8819463" cy="4078039"/>
          </a:xfrm>
          <a:prstGeom prst="rect">
            <a:avLst/>
          </a:prstGeom>
        </p:spPr>
        <p:txBody>
          <a:bodyPr wrap="square" lIns="0" tIns="0" rIns="0" bIns="0" rtlCol="0" anchor="t">
            <a:spAutoFit/>
          </a:bodyPr>
          <a:lstStyle/>
          <a:p>
            <a:pPr>
              <a:lnSpc>
                <a:spcPts val="10594"/>
              </a:lnSpc>
            </a:pPr>
            <a:r>
              <a:rPr lang="en-US" sz="8800" dirty="0">
                <a:solidFill>
                  <a:srgbClr val="193378"/>
                </a:solidFill>
                <a:latin typeface="Montserrat Classic Bold"/>
              </a:rPr>
              <a:t>Diagnostic</a:t>
            </a:r>
          </a:p>
          <a:p>
            <a:pPr>
              <a:lnSpc>
                <a:spcPts val="10594"/>
              </a:lnSpc>
            </a:pPr>
            <a:r>
              <a:rPr lang="en-US" sz="8800" dirty="0">
                <a:solidFill>
                  <a:srgbClr val="193378"/>
                </a:solidFill>
                <a:latin typeface="Montserrat Classic Bold"/>
              </a:rPr>
              <a:t>Centre</a:t>
            </a:r>
          </a:p>
          <a:p>
            <a:pPr>
              <a:lnSpc>
                <a:spcPts val="10594"/>
              </a:lnSpc>
            </a:pPr>
            <a:r>
              <a:rPr lang="en-US" sz="8800" dirty="0">
                <a:solidFill>
                  <a:srgbClr val="193378"/>
                </a:solidFill>
                <a:latin typeface="Montserrat Classic Bold"/>
              </a:rPr>
              <a:t>Management</a:t>
            </a:r>
          </a:p>
        </p:txBody>
      </p:sp>
      <p:grpSp>
        <p:nvGrpSpPr>
          <p:cNvPr id="4" name="Group 4"/>
          <p:cNvGrpSpPr/>
          <p:nvPr/>
        </p:nvGrpSpPr>
        <p:grpSpPr>
          <a:xfrm>
            <a:off x="13059743" y="-1838985"/>
            <a:ext cx="8336879" cy="833687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9906000" y="3519161"/>
            <a:ext cx="12743127" cy="1242772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6964134" y="4095889"/>
            <a:ext cx="590332" cy="601612"/>
          </a:xfrm>
          <a:custGeom>
            <a:avLst/>
            <a:gdLst/>
            <a:ahLst/>
            <a:cxnLst/>
            <a:rect l="l" t="t" r="r" b="b"/>
            <a:pathLst>
              <a:path w="590332" h="601612">
                <a:moveTo>
                  <a:pt x="0" y="0"/>
                </a:moveTo>
                <a:lnTo>
                  <a:pt x="590332" y="0"/>
                </a:lnTo>
                <a:lnTo>
                  <a:pt x="590332" y="601612"/>
                </a:lnTo>
                <a:lnTo>
                  <a:pt x="0" y="601612"/>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12" name="Freeform 12"/>
          <p:cNvSpPr/>
          <p:nvPr/>
        </p:nvSpPr>
        <p:spPr>
          <a:xfrm>
            <a:off x="6706387" y="8816528"/>
            <a:ext cx="590332" cy="601612"/>
          </a:xfrm>
          <a:custGeom>
            <a:avLst/>
            <a:gdLst/>
            <a:ahLst/>
            <a:cxnLst/>
            <a:rect l="l" t="t" r="r" b="b"/>
            <a:pathLst>
              <a:path w="590332" h="601612">
                <a:moveTo>
                  <a:pt x="0" y="0"/>
                </a:moveTo>
                <a:lnTo>
                  <a:pt x="590332" y="0"/>
                </a:lnTo>
                <a:lnTo>
                  <a:pt x="590332" y="601612"/>
                </a:lnTo>
                <a:lnTo>
                  <a:pt x="0" y="601612"/>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13" name="Freeform 13"/>
          <p:cNvSpPr/>
          <p:nvPr/>
        </p:nvSpPr>
        <p:spPr>
          <a:xfrm>
            <a:off x="9144000" y="1518081"/>
            <a:ext cx="414431" cy="422350"/>
          </a:xfrm>
          <a:custGeom>
            <a:avLst/>
            <a:gdLst/>
            <a:ahLst/>
            <a:cxnLst/>
            <a:rect l="l" t="t" r="r" b="b"/>
            <a:pathLst>
              <a:path w="414431" h="422350">
                <a:moveTo>
                  <a:pt x="0" y="0"/>
                </a:moveTo>
                <a:lnTo>
                  <a:pt x="414431" y="0"/>
                </a:lnTo>
                <a:lnTo>
                  <a:pt x="414431" y="422350"/>
                </a:lnTo>
                <a:lnTo>
                  <a:pt x="0" y="422350"/>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grpSp>
        <p:nvGrpSpPr>
          <p:cNvPr id="14" name="Group 14"/>
          <p:cNvGrpSpPr/>
          <p:nvPr/>
        </p:nvGrpSpPr>
        <p:grpSpPr>
          <a:xfrm>
            <a:off x="-853056" y="2389777"/>
            <a:ext cx="1706112" cy="170611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766883" y="6497895"/>
            <a:ext cx="807848" cy="201962"/>
          </a:xfrm>
          <a:custGeom>
            <a:avLst/>
            <a:gdLst/>
            <a:ahLst/>
            <a:cxnLst/>
            <a:rect l="l" t="t" r="r" b="b"/>
            <a:pathLst>
              <a:path w="807848" h="201962">
                <a:moveTo>
                  <a:pt x="0" y="0"/>
                </a:moveTo>
                <a:lnTo>
                  <a:pt x="807848" y="0"/>
                </a:lnTo>
                <a:lnTo>
                  <a:pt x="807848" y="201962"/>
                </a:lnTo>
                <a:lnTo>
                  <a:pt x="0" y="2019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1766883" y="546854"/>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sp>
        <p:nvSpPr>
          <p:cNvPr id="19" name="TextBox 19"/>
          <p:cNvSpPr txBox="1"/>
          <p:nvPr/>
        </p:nvSpPr>
        <p:spPr>
          <a:xfrm>
            <a:off x="1766883" y="7179954"/>
            <a:ext cx="5613108" cy="1298575"/>
          </a:xfrm>
          <a:prstGeom prst="rect">
            <a:avLst/>
          </a:prstGeom>
        </p:spPr>
        <p:txBody>
          <a:bodyPr lIns="0" tIns="0" rIns="0" bIns="0" rtlCol="0" anchor="t">
            <a:spAutoFit/>
          </a:bodyPr>
          <a:lstStyle/>
          <a:p>
            <a:pPr>
              <a:lnSpc>
                <a:spcPts val="3499"/>
              </a:lnSpc>
            </a:pPr>
            <a:r>
              <a:rPr lang="en-US" sz="2499">
                <a:solidFill>
                  <a:srgbClr val="193378"/>
                </a:solidFill>
                <a:latin typeface="Montserrat Classic"/>
              </a:rPr>
              <a:t>Transforming Healthcare, Innovations and Challenges in Modern Days</a:t>
            </a:r>
          </a:p>
        </p:txBody>
      </p:sp>
      <p:sp>
        <p:nvSpPr>
          <p:cNvPr id="20" name="TextBox 20"/>
          <p:cNvSpPr txBox="1"/>
          <p:nvPr/>
        </p:nvSpPr>
        <p:spPr>
          <a:xfrm>
            <a:off x="2351782" y="1327518"/>
            <a:ext cx="5863789" cy="680021"/>
          </a:xfrm>
          <a:prstGeom prst="rect">
            <a:avLst/>
          </a:prstGeom>
        </p:spPr>
        <p:txBody>
          <a:bodyPr lIns="0" tIns="0" rIns="0" bIns="0" rtlCol="0" anchor="t">
            <a:spAutoFit/>
          </a:bodyPr>
          <a:lstStyle/>
          <a:p>
            <a:pPr>
              <a:lnSpc>
                <a:spcPts val="5969"/>
              </a:lnSpc>
            </a:pPr>
            <a:r>
              <a:rPr lang="en-US" sz="2999" spc="1385" dirty="0">
                <a:solidFill>
                  <a:srgbClr val="3575FE"/>
                </a:solidFill>
                <a:latin typeface="Montserrat Classic Bold"/>
              </a:rPr>
              <a:t>PRESENTATION</a:t>
            </a:r>
          </a:p>
        </p:txBody>
      </p:sp>
      <p:sp>
        <p:nvSpPr>
          <p:cNvPr id="21" name="Freeform 21"/>
          <p:cNvSpPr/>
          <p:nvPr/>
        </p:nvSpPr>
        <p:spPr>
          <a:xfrm>
            <a:off x="16957709" y="882134"/>
            <a:ext cx="460336" cy="306699"/>
          </a:xfrm>
          <a:custGeom>
            <a:avLst/>
            <a:gdLst/>
            <a:ahLst/>
            <a:cxnLst/>
            <a:rect l="l" t="t" r="r" b="b"/>
            <a:pathLst>
              <a:path w="460336" h="306699">
                <a:moveTo>
                  <a:pt x="0" y="0"/>
                </a:moveTo>
                <a:lnTo>
                  <a:pt x="460336" y="0"/>
                </a:lnTo>
                <a:lnTo>
                  <a:pt x="460336" y="306700"/>
                </a:lnTo>
                <a:lnTo>
                  <a:pt x="0" y="3067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pic>
        <p:nvPicPr>
          <p:cNvPr id="23" name="Picture 22">
            <a:extLst>
              <a:ext uri="{FF2B5EF4-FFF2-40B4-BE49-F238E27FC236}">
                <a16:creationId xmlns:a16="http://schemas.microsoft.com/office/drawing/2014/main" id="{58465285-71C8-BC42-956D-97E4E877B30A}"/>
              </a:ext>
            </a:extLst>
          </p:cNvPr>
          <p:cNvPicPr>
            <a:picLocks noChangeAspect="1"/>
          </p:cNvPicPr>
          <p:nvPr/>
        </p:nvPicPr>
        <p:blipFill rotWithShape="1">
          <a:blip r:embed="rId12">
            <a:extLst>
              <a:ext uri="{28A0092B-C50C-407E-A947-70E740481C1C}">
                <a14:useLocalDpi xmlns:a14="http://schemas.microsoft.com/office/drawing/2010/main" val="0"/>
              </a:ext>
            </a:extLst>
          </a:blip>
          <a:srcRect l="25375" r="10631"/>
          <a:stretch/>
        </p:blipFill>
        <p:spPr>
          <a:xfrm>
            <a:off x="9029810" y="2007539"/>
            <a:ext cx="9469682" cy="8323684"/>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2855622" y="-5125918"/>
            <a:ext cx="9410262" cy="941026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534045" y="9258250"/>
            <a:ext cx="2562745" cy="256274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6810658" y="9071534"/>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17" name="Freeform 17"/>
          <p:cNvSpPr/>
          <p:nvPr/>
        </p:nvSpPr>
        <p:spPr>
          <a:xfrm>
            <a:off x="16998721" y="2926418"/>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sp>
        <p:nvSpPr>
          <p:cNvPr id="18" name="Freeform 18"/>
          <p:cNvSpPr/>
          <p:nvPr/>
        </p:nvSpPr>
        <p:spPr>
          <a:xfrm>
            <a:off x="821619" y="2542728"/>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19" name="Freeform 19"/>
          <p:cNvSpPr/>
          <p:nvPr/>
        </p:nvSpPr>
        <p:spPr>
          <a:xfrm>
            <a:off x="13648272" y="1612432"/>
            <a:ext cx="735128" cy="833006"/>
          </a:xfrm>
          <a:custGeom>
            <a:avLst/>
            <a:gdLst/>
            <a:ahLst/>
            <a:cxnLst/>
            <a:rect l="l" t="t" r="r" b="b"/>
            <a:pathLst>
              <a:path w="735128" h="833006">
                <a:moveTo>
                  <a:pt x="0" y="0"/>
                </a:moveTo>
                <a:lnTo>
                  <a:pt x="735129" y="0"/>
                </a:lnTo>
                <a:lnTo>
                  <a:pt x="735129" y="833006"/>
                </a:lnTo>
                <a:lnTo>
                  <a:pt x="0" y="83300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Freeform 20"/>
          <p:cNvSpPr/>
          <p:nvPr/>
        </p:nvSpPr>
        <p:spPr>
          <a:xfrm>
            <a:off x="3277651" y="3278596"/>
            <a:ext cx="12145322" cy="6017754"/>
          </a:xfrm>
          <a:custGeom>
            <a:avLst/>
            <a:gdLst/>
            <a:ahLst/>
            <a:cxnLst/>
            <a:rect l="l" t="t" r="r" b="b"/>
            <a:pathLst>
              <a:path w="12145322" h="6017754">
                <a:moveTo>
                  <a:pt x="0" y="0"/>
                </a:moveTo>
                <a:lnTo>
                  <a:pt x="12145322" y="0"/>
                </a:lnTo>
                <a:lnTo>
                  <a:pt x="12145322" y="6017755"/>
                </a:lnTo>
                <a:lnTo>
                  <a:pt x="0" y="6017755"/>
                </a:lnTo>
                <a:lnTo>
                  <a:pt x="0" y="0"/>
                </a:lnTo>
                <a:close/>
              </a:path>
            </a:pathLst>
          </a:custGeom>
          <a:blipFill>
            <a:blip r:embed="rId12"/>
            <a:stretch>
              <a:fillRect/>
            </a:stretch>
          </a:blipFill>
        </p:spPr>
      </p:sp>
      <p:sp>
        <p:nvSpPr>
          <p:cNvPr id="21" name="TextBox 21"/>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sp>
        <p:nvSpPr>
          <p:cNvPr id="22" name="TextBox 22"/>
          <p:cNvSpPr txBox="1"/>
          <p:nvPr/>
        </p:nvSpPr>
        <p:spPr>
          <a:xfrm>
            <a:off x="6404334" y="1062797"/>
            <a:ext cx="5479331" cy="887095"/>
          </a:xfrm>
          <a:prstGeom prst="rect">
            <a:avLst/>
          </a:prstGeom>
        </p:spPr>
        <p:txBody>
          <a:bodyPr lIns="0" tIns="0" rIns="0" bIns="0" rtlCol="0" anchor="t">
            <a:spAutoFit/>
          </a:bodyPr>
          <a:lstStyle/>
          <a:p>
            <a:pPr marL="0" lvl="0" indent="0" algn="ctr">
              <a:lnSpc>
                <a:spcPts val="7279"/>
              </a:lnSpc>
              <a:spcBef>
                <a:spcPct val="0"/>
              </a:spcBef>
            </a:pPr>
            <a:r>
              <a:rPr lang="en-US" sz="5199" dirty="0">
                <a:solidFill>
                  <a:srgbClr val="000000"/>
                </a:solidFill>
                <a:latin typeface="Canva Sans Bold"/>
              </a:rPr>
              <a:t>Code Breakdown</a:t>
            </a:r>
          </a:p>
        </p:txBody>
      </p:sp>
      <p:sp>
        <p:nvSpPr>
          <p:cNvPr id="23" name="TextBox 23"/>
          <p:cNvSpPr txBox="1"/>
          <p:nvPr/>
        </p:nvSpPr>
        <p:spPr>
          <a:xfrm>
            <a:off x="7662936" y="1819534"/>
            <a:ext cx="2962126" cy="580390"/>
          </a:xfrm>
          <a:prstGeom prst="rect">
            <a:avLst/>
          </a:prstGeom>
        </p:spPr>
        <p:txBody>
          <a:bodyPr lIns="0" tIns="0" rIns="0" bIns="0" rtlCol="0" anchor="t">
            <a:spAutoFit/>
          </a:bodyPr>
          <a:lstStyle/>
          <a:p>
            <a:pPr marL="0" lvl="0" indent="0" algn="ctr">
              <a:lnSpc>
                <a:spcPts val="4759"/>
              </a:lnSpc>
              <a:spcBef>
                <a:spcPct val="0"/>
              </a:spcBef>
            </a:pPr>
            <a:r>
              <a:rPr lang="en-US" sz="3399" dirty="0">
                <a:solidFill>
                  <a:srgbClr val="000000"/>
                </a:solidFill>
                <a:latin typeface="Canva Sans"/>
              </a:rPr>
              <a:t>User Interface</a:t>
            </a:r>
          </a:p>
        </p:txBody>
      </p:sp>
    </p:spTree>
    <p:extLst>
      <p:ext uri="{BB962C8B-B14F-4D97-AF65-F5344CB8AC3E}">
        <p14:creationId xmlns:p14="http://schemas.microsoft.com/office/powerpoint/2010/main" val="159987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5773400" y="-7962900"/>
            <a:ext cx="12631018" cy="1263101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66895" y="8936385"/>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00918" y="8435467"/>
            <a:ext cx="1001836" cy="1001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845436" y="6900987"/>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21" name="Freeform 21"/>
          <p:cNvSpPr/>
          <p:nvPr/>
        </p:nvSpPr>
        <p:spPr>
          <a:xfrm>
            <a:off x="10248647" y="1286532"/>
            <a:ext cx="5860478" cy="2028168"/>
          </a:xfrm>
          <a:custGeom>
            <a:avLst/>
            <a:gdLst/>
            <a:ahLst/>
            <a:cxnLst/>
            <a:rect l="l" t="t" r="r" b="b"/>
            <a:pathLst>
              <a:path w="6373187" h="2032170">
                <a:moveTo>
                  <a:pt x="0" y="0"/>
                </a:moveTo>
                <a:lnTo>
                  <a:pt x="6373187" y="0"/>
                </a:lnTo>
                <a:lnTo>
                  <a:pt x="6373187" y="2032170"/>
                </a:lnTo>
                <a:lnTo>
                  <a:pt x="0" y="2032170"/>
                </a:lnTo>
                <a:lnTo>
                  <a:pt x="0" y="0"/>
                </a:lnTo>
                <a:close/>
              </a:path>
            </a:pathLst>
          </a:custGeom>
          <a:blipFill>
            <a:blip r:embed="rId8"/>
            <a:stretch>
              <a:fillRect t="-6015" r="-39216" b="-6015"/>
            </a:stretch>
          </a:blipFill>
        </p:spPr>
      </p:sp>
      <p:sp>
        <p:nvSpPr>
          <p:cNvPr id="23" name="TextBox 23"/>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sp>
        <p:nvSpPr>
          <p:cNvPr id="24" name="TextBox 23">
            <a:extLst>
              <a:ext uri="{FF2B5EF4-FFF2-40B4-BE49-F238E27FC236}">
                <a16:creationId xmlns:a16="http://schemas.microsoft.com/office/drawing/2014/main" id="{DD336D01-1C0E-8489-C1FC-FF5739EB80FE}"/>
              </a:ext>
            </a:extLst>
          </p:cNvPr>
          <p:cNvSpPr txBox="1"/>
          <p:nvPr/>
        </p:nvSpPr>
        <p:spPr>
          <a:xfrm>
            <a:off x="7030598" y="368127"/>
            <a:ext cx="4226803" cy="523220"/>
          </a:xfrm>
          <a:prstGeom prst="rect">
            <a:avLst/>
          </a:prstGeom>
          <a:noFill/>
        </p:spPr>
        <p:txBody>
          <a:bodyPr wrap="square" rtlCol="0">
            <a:spAutoFit/>
          </a:bodyPr>
          <a:lstStyle/>
          <a:p>
            <a:r>
              <a:rPr lang="en-US" sz="2800" b="1" dirty="0">
                <a:solidFill>
                  <a:srgbClr val="FF0000"/>
                </a:solidFill>
                <a:highlight>
                  <a:srgbClr val="FFFF00"/>
                </a:highlight>
              </a:rPr>
              <a:t>DOCTOR’S  APPOINTMENT</a:t>
            </a:r>
          </a:p>
        </p:txBody>
      </p:sp>
      <p:sp>
        <p:nvSpPr>
          <p:cNvPr id="20" name="Freeform 22">
            <a:extLst>
              <a:ext uri="{FF2B5EF4-FFF2-40B4-BE49-F238E27FC236}">
                <a16:creationId xmlns:a16="http://schemas.microsoft.com/office/drawing/2014/main" id="{9F09486D-070F-472D-B58E-EBBC6A60DC4F}"/>
              </a:ext>
            </a:extLst>
          </p:cNvPr>
          <p:cNvSpPr/>
          <p:nvPr/>
        </p:nvSpPr>
        <p:spPr>
          <a:xfrm>
            <a:off x="10248646" y="4169380"/>
            <a:ext cx="5860478" cy="4313048"/>
          </a:xfrm>
          <a:custGeom>
            <a:avLst/>
            <a:gdLst/>
            <a:ahLst/>
            <a:cxnLst/>
            <a:rect l="l" t="t" r="r" b="b"/>
            <a:pathLst>
              <a:path w="5860478" h="4313048">
                <a:moveTo>
                  <a:pt x="0" y="0"/>
                </a:moveTo>
                <a:lnTo>
                  <a:pt x="5860477" y="0"/>
                </a:lnTo>
                <a:lnTo>
                  <a:pt x="5860477" y="4313048"/>
                </a:lnTo>
                <a:lnTo>
                  <a:pt x="0" y="4313048"/>
                </a:lnTo>
                <a:lnTo>
                  <a:pt x="0" y="0"/>
                </a:lnTo>
                <a:close/>
              </a:path>
            </a:pathLst>
          </a:custGeom>
          <a:blipFill>
            <a:blip r:embed="rId9"/>
            <a:stretch>
              <a:fillRect/>
            </a:stretch>
          </a:blipFill>
        </p:spPr>
      </p:sp>
      <p:sp>
        <p:nvSpPr>
          <p:cNvPr id="25" name="TextBox 24">
            <a:extLst>
              <a:ext uri="{FF2B5EF4-FFF2-40B4-BE49-F238E27FC236}">
                <a16:creationId xmlns:a16="http://schemas.microsoft.com/office/drawing/2014/main" id="{3D35120E-1B92-573F-78EE-1216C3012836}"/>
              </a:ext>
            </a:extLst>
          </p:cNvPr>
          <p:cNvSpPr txBox="1"/>
          <p:nvPr/>
        </p:nvSpPr>
        <p:spPr>
          <a:xfrm>
            <a:off x="772333" y="3780878"/>
            <a:ext cx="8366411" cy="3477875"/>
          </a:xfrm>
          <a:prstGeom prst="rect">
            <a:avLst/>
          </a:prstGeom>
          <a:noFill/>
        </p:spPr>
        <p:txBody>
          <a:bodyPr wrap="square" rtlCol="0">
            <a:spAutoFit/>
          </a:bodyPr>
          <a:lstStyle/>
          <a:p>
            <a:r>
              <a:rPr lang="en-US" sz="2000" b="1" dirty="0"/>
              <a:t>1. User Prompt: </a:t>
            </a:r>
            <a:r>
              <a:rPr lang="en-US" sz="2000" dirty="0"/>
              <a:t>The program prompts the user to enter a category number.</a:t>
            </a:r>
          </a:p>
          <a:p>
            <a:r>
              <a:rPr lang="en-US" sz="2000" b="1" dirty="0"/>
              <a:t>2. Category List: </a:t>
            </a:r>
            <a:r>
              <a:rPr lang="en-US" sz="2000" dirty="0"/>
              <a:t>Displays a list of categories with corresponding numbers for the user to choose from.</a:t>
            </a:r>
          </a:p>
          <a:p>
            <a:r>
              <a:rPr lang="en-US" sz="2000" b="1" dirty="0"/>
              <a:t>3. Input Processing: </a:t>
            </a:r>
            <a:r>
              <a:rPr lang="en-US" sz="2000" dirty="0"/>
              <a:t>Reads the user's input for the category number using `</a:t>
            </a:r>
            <a:r>
              <a:rPr lang="en-US" sz="2000" dirty="0" err="1"/>
              <a:t>scanf</a:t>
            </a:r>
            <a:r>
              <a:rPr lang="en-US" sz="2000" dirty="0"/>
              <a:t>`.</a:t>
            </a:r>
          </a:p>
          <a:p>
            <a:r>
              <a:rPr lang="en-US" sz="2000" b="1" dirty="0"/>
              <a:t>4. Switch-Case Statement: </a:t>
            </a:r>
            <a:r>
              <a:rPr lang="en-US" sz="2000" dirty="0"/>
              <a:t>Utilizes a switch-case statement to handle different cases based on the category number entered.</a:t>
            </a:r>
          </a:p>
          <a:p>
            <a:r>
              <a:rPr lang="en-US" sz="2000" b="1" dirty="0"/>
              <a:t>5. Category Outputs: </a:t>
            </a:r>
            <a:r>
              <a:rPr lang="en-US" sz="2000" dirty="0"/>
              <a:t>Prints the corresponding category based on the user's input using </a:t>
            </a:r>
            <a:r>
              <a:rPr lang="en-US" sz="2000" dirty="0" err="1"/>
              <a:t>printf</a:t>
            </a:r>
            <a:r>
              <a:rPr lang="en-US" sz="2000" dirty="0"/>
              <a:t> statements within each case.</a:t>
            </a:r>
          </a:p>
          <a:p>
            <a:r>
              <a:rPr lang="en-US" sz="2000" b="1" dirty="0"/>
              <a:t>6. Default Case: </a:t>
            </a:r>
            <a:r>
              <a:rPr lang="en-US" sz="2000" dirty="0"/>
              <a:t>Handles cases where the input doesn't match any of the specified categories by printing "Invalid category number". </a:t>
            </a:r>
          </a:p>
        </p:txBody>
      </p:sp>
      <p:sp>
        <p:nvSpPr>
          <p:cNvPr id="26" name="Down Arrow 25">
            <a:extLst>
              <a:ext uri="{FF2B5EF4-FFF2-40B4-BE49-F238E27FC236}">
                <a16:creationId xmlns:a16="http://schemas.microsoft.com/office/drawing/2014/main" id="{D6AD3685-6F44-F5EC-FFE6-D86801825594}"/>
              </a:ext>
            </a:extLst>
          </p:cNvPr>
          <p:cNvSpPr/>
          <p:nvPr/>
        </p:nvSpPr>
        <p:spPr>
          <a:xfrm>
            <a:off x="12877800" y="3314700"/>
            <a:ext cx="457200" cy="8546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octor appointment Icon - Free PNG &amp; SVG 1072809 - Noun Project">
            <a:extLst>
              <a:ext uri="{FF2B5EF4-FFF2-40B4-BE49-F238E27FC236}">
                <a16:creationId xmlns:a16="http://schemas.microsoft.com/office/drawing/2014/main" id="{9BA1F2E8-5AC8-234D-EFED-7C44A70DBB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85207" y="1155700"/>
            <a:ext cx="2540000" cy="254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426" r="-11885"/>
            </a:stretch>
          </a:blipFill>
        </p:spPr>
        <p:txBody>
          <a:bodyPr/>
          <a:lstStyle/>
          <a:p>
            <a:endParaRPr lang="en-US" dirty="0"/>
          </a:p>
        </p:txBody>
      </p:sp>
      <p:sp>
        <p:nvSpPr>
          <p:cNvPr id="3" name="Freeform 3"/>
          <p:cNvSpPr/>
          <p:nvPr/>
        </p:nvSpPr>
        <p:spPr>
          <a:xfrm>
            <a:off x="1028700" y="409687"/>
            <a:ext cx="515665" cy="515665"/>
          </a:xfrm>
          <a:custGeom>
            <a:avLst/>
            <a:gdLst/>
            <a:ahLst/>
            <a:cxnLst/>
            <a:rect l="l" t="t" r="r" b="b"/>
            <a:pathLst>
              <a:path w="515665" h="515665">
                <a:moveTo>
                  <a:pt x="0" y="0"/>
                </a:moveTo>
                <a:lnTo>
                  <a:pt x="515665" y="0"/>
                </a:lnTo>
                <a:lnTo>
                  <a:pt x="515665" y="515665"/>
                </a:lnTo>
                <a:lnTo>
                  <a:pt x="0" y="5156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167778" y="8509713"/>
            <a:ext cx="643831" cy="1902880"/>
            <a:chOff x="0" y="0"/>
            <a:chExt cx="660400" cy="1951851"/>
          </a:xfrm>
        </p:grpSpPr>
        <p:sp>
          <p:nvSpPr>
            <p:cNvPr id="5" name="Freeform 5"/>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6" name="TextBox 6"/>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7" name="Group 7"/>
          <p:cNvGrpSpPr/>
          <p:nvPr/>
        </p:nvGrpSpPr>
        <p:grpSpPr>
          <a:xfrm>
            <a:off x="16538253" y="9139238"/>
            <a:ext cx="643732" cy="64373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9" name="TextBox 9"/>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grpSp>
        <p:nvGrpSpPr>
          <p:cNvPr id="10" name="Group 10"/>
          <p:cNvGrpSpPr/>
          <p:nvPr/>
        </p:nvGrpSpPr>
        <p:grpSpPr>
          <a:xfrm>
            <a:off x="-10744200" y="8496300"/>
            <a:ext cx="16541276" cy="1654127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3" name="Group 13"/>
          <p:cNvGrpSpPr/>
          <p:nvPr/>
        </p:nvGrpSpPr>
        <p:grpSpPr>
          <a:xfrm>
            <a:off x="16428635" y="-545006"/>
            <a:ext cx="2585802" cy="258580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6" name="Freeform 16"/>
          <p:cNvSpPr/>
          <p:nvPr/>
        </p:nvSpPr>
        <p:spPr>
          <a:xfrm>
            <a:off x="16998721" y="530182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17" name="Freeform 17"/>
          <p:cNvSpPr/>
          <p:nvPr/>
        </p:nvSpPr>
        <p:spPr>
          <a:xfrm>
            <a:off x="1964616" y="2368936"/>
            <a:ext cx="455341" cy="464042"/>
          </a:xfrm>
          <a:custGeom>
            <a:avLst/>
            <a:gdLst/>
            <a:ahLst/>
            <a:cxnLst/>
            <a:rect l="l" t="t" r="r" b="b"/>
            <a:pathLst>
              <a:path w="455341" h="464042">
                <a:moveTo>
                  <a:pt x="0" y="0"/>
                </a:moveTo>
                <a:lnTo>
                  <a:pt x="455341" y="0"/>
                </a:lnTo>
                <a:lnTo>
                  <a:pt x="455341" y="464041"/>
                </a:lnTo>
                <a:lnTo>
                  <a:pt x="0" y="464041"/>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18" name="Freeform 18"/>
          <p:cNvSpPr/>
          <p:nvPr/>
        </p:nvSpPr>
        <p:spPr>
          <a:xfrm>
            <a:off x="7728909" y="1621142"/>
            <a:ext cx="9125964" cy="8551416"/>
          </a:xfrm>
          <a:custGeom>
            <a:avLst/>
            <a:gdLst/>
            <a:ahLst/>
            <a:cxnLst/>
            <a:rect l="l" t="t" r="r" b="b"/>
            <a:pathLst>
              <a:path w="9125964" h="8551416">
                <a:moveTo>
                  <a:pt x="0" y="0"/>
                </a:moveTo>
                <a:lnTo>
                  <a:pt x="9125965" y="0"/>
                </a:lnTo>
                <a:lnTo>
                  <a:pt x="9125965" y="8551416"/>
                </a:lnTo>
                <a:lnTo>
                  <a:pt x="0" y="8551416"/>
                </a:lnTo>
                <a:lnTo>
                  <a:pt x="0" y="0"/>
                </a:lnTo>
                <a:close/>
              </a:path>
            </a:pathLst>
          </a:custGeom>
          <a:blipFill>
            <a:blip r:embed="rId7"/>
            <a:stretch>
              <a:fillRect/>
            </a:stretch>
          </a:blipFill>
        </p:spPr>
      </p:sp>
      <p:sp>
        <p:nvSpPr>
          <p:cNvPr id="20" name="TextBox 20"/>
          <p:cNvSpPr txBox="1"/>
          <p:nvPr/>
        </p:nvSpPr>
        <p:spPr>
          <a:xfrm>
            <a:off x="1766883" y="396240"/>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sp>
        <p:nvSpPr>
          <p:cNvPr id="21" name="TextBox 21"/>
          <p:cNvSpPr txBox="1"/>
          <p:nvPr/>
        </p:nvSpPr>
        <p:spPr>
          <a:xfrm>
            <a:off x="16538253" y="9323040"/>
            <a:ext cx="643732" cy="285651"/>
          </a:xfrm>
          <a:prstGeom prst="rect">
            <a:avLst/>
          </a:prstGeom>
        </p:spPr>
        <p:txBody>
          <a:bodyPr lIns="0" tIns="0" rIns="0" bIns="0" rtlCol="0" anchor="t">
            <a:spAutoFit/>
          </a:bodyPr>
          <a:lstStyle/>
          <a:p>
            <a:pPr algn="ctr">
              <a:lnSpc>
                <a:spcPts val="2399"/>
              </a:lnSpc>
            </a:pPr>
            <a:r>
              <a:rPr lang="en-US" sz="1999">
                <a:solidFill>
                  <a:srgbClr val="FFFFFF"/>
                </a:solidFill>
                <a:latin typeface="Montserrat Bold"/>
              </a:rPr>
              <a:t>04</a:t>
            </a:r>
          </a:p>
        </p:txBody>
      </p:sp>
      <p:sp>
        <p:nvSpPr>
          <p:cNvPr id="22" name="TextBox 22"/>
          <p:cNvSpPr txBox="1"/>
          <p:nvPr/>
        </p:nvSpPr>
        <p:spPr>
          <a:xfrm>
            <a:off x="1028700" y="1199615"/>
            <a:ext cx="3544836" cy="843055"/>
          </a:xfrm>
          <a:prstGeom prst="rect">
            <a:avLst/>
          </a:prstGeom>
        </p:spPr>
        <p:txBody>
          <a:bodyPr lIns="0" tIns="0" rIns="0" bIns="0" rtlCol="0" anchor="t">
            <a:spAutoFit/>
          </a:bodyPr>
          <a:lstStyle/>
          <a:p>
            <a:pPr algn="ctr">
              <a:lnSpc>
                <a:spcPts val="3401"/>
              </a:lnSpc>
            </a:pPr>
            <a:r>
              <a:rPr lang="en-US" sz="2429">
                <a:solidFill>
                  <a:srgbClr val="000000"/>
                </a:solidFill>
                <a:latin typeface="Canva Sans Bold"/>
              </a:rPr>
              <a:t>Structure to make a list of Doctors</a:t>
            </a:r>
          </a:p>
        </p:txBody>
      </p:sp>
      <p:sp>
        <p:nvSpPr>
          <p:cNvPr id="23" name="TextBox 23"/>
          <p:cNvSpPr txBox="1"/>
          <p:nvPr/>
        </p:nvSpPr>
        <p:spPr>
          <a:xfrm>
            <a:off x="1091154" y="5164450"/>
            <a:ext cx="3419928" cy="757972"/>
          </a:xfrm>
          <a:prstGeom prst="rect">
            <a:avLst/>
          </a:prstGeom>
        </p:spPr>
        <p:txBody>
          <a:bodyPr lIns="0" tIns="0" rIns="0" bIns="0" rtlCol="0" anchor="t">
            <a:spAutoFit/>
          </a:bodyPr>
          <a:lstStyle/>
          <a:p>
            <a:pPr algn="ctr">
              <a:lnSpc>
                <a:spcPts val="3013"/>
              </a:lnSpc>
            </a:pPr>
            <a:r>
              <a:rPr lang="en-US" sz="2152">
                <a:solidFill>
                  <a:srgbClr val="000000"/>
                </a:solidFill>
                <a:latin typeface="Canva Sans Bold"/>
              </a:rPr>
              <a:t>We will use stack to store </a:t>
            </a:r>
          </a:p>
          <a:p>
            <a:pPr algn="ctr">
              <a:lnSpc>
                <a:spcPts val="3013"/>
              </a:lnSpc>
            </a:pPr>
            <a:r>
              <a:rPr lang="en-US" sz="2152">
                <a:solidFill>
                  <a:srgbClr val="000000"/>
                </a:solidFill>
                <a:latin typeface="Canva Sans Bold"/>
              </a:rPr>
              <a:t>the data of the doctors</a:t>
            </a:r>
          </a:p>
        </p:txBody>
      </p:sp>
      <p:sp>
        <p:nvSpPr>
          <p:cNvPr id="24" name="TextBox 23">
            <a:extLst>
              <a:ext uri="{FF2B5EF4-FFF2-40B4-BE49-F238E27FC236}">
                <a16:creationId xmlns:a16="http://schemas.microsoft.com/office/drawing/2014/main" id="{6F49734E-DED4-FA85-66BC-A838ABC7306A}"/>
              </a:ext>
            </a:extLst>
          </p:cNvPr>
          <p:cNvSpPr txBox="1"/>
          <p:nvPr/>
        </p:nvSpPr>
        <p:spPr>
          <a:xfrm>
            <a:off x="796017" y="6248361"/>
            <a:ext cx="5715000" cy="2585323"/>
          </a:xfrm>
          <a:prstGeom prst="rect">
            <a:avLst/>
          </a:prstGeom>
          <a:noFill/>
        </p:spPr>
        <p:txBody>
          <a:bodyPr wrap="square" rtlCol="0">
            <a:spAutoFit/>
          </a:bodyPr>
          <a:lstStyle/>
          <a:p>
            <a:pPr marL="342900" indent="-342900">
              <a:buAutoNum type="arabicPeriod"/>
            </a:pPr>
            <a:r>
              <a:rPr lang="en-US" dirty="0"/>
              <a:t>First we will store all the data of our doctors using linked list and stack. So that we can push new data without traversing the whole list.</a:t>
            </a:r>
          </a:p>
          <a:p>
            <a:pPr marL="342900" indent="-342900">
              <a:buAutoNum type="arabicPeriod"/>
            </a:pPr>
            <a:r>
              <a:rPr lang="en-US" dirty="0"/>
              <a:t>Then when user input their categories we will match this with the category section of our doctor list by traversing it.</a:t>
            </a:r>
          </a:p>
          <a:p>
            <a:pPr marL="342900" indent="-342900">
              <a:buAutoNum type="arabicPeriod"/>
            </a:pPr>
            <a:r>
              <a:rPr lang="en-US" dirty="0"/>
              <a:t>If we found match between the category section of our stack and user input we will print those nodes.</a:t>
            </a:r>
          </a:p>
          <a:p>
            <a:pPr marL="342900" indent="-342900">
              <a:buAutoNum type="arabicPeriod"/>
            </a:pPr>
            <a:endParaRPr lang="en-US" dirty="0"/>
          </a:p>
        </p:txBody>
      </p:sp>
      <p:pic>
        <p:nvPicPr>
          <p:cNvPr id="26" name="Picture 25">
            <a:extLst>
              <a:ext uri="{FF2B5EF4-FFF2-40B4-BE49-F238E27FC236}">
                <a16:creationId xmlns:a16="http://schemas.microsoft.com/office/drawing/2014/main" id="{A3E71553-438C-6394-59D4-37637AEFFBCA}"/>
              </a:ext>
            </a:extLst>
          </p:cNvPr>
          <p:cNvPicPr>
            <a:picLocks noChangeAspect="1"/>
          </p:cNvPicPr>
          <p:nvPr/>
        </p:nvPicPr>
        <p:blipFill>
          <a:blip r:embed="rId8"/>
          <a:stretch>
            <a:fillRect/>
          </a:stretch>
        </p:blipFill>
        <p:spPr>
          <a:xfrm>
            <a:off x="1091154" y="2136710"/>
            <a:ext cx="3276600" cy="2933700"/>
          </a:xfrm>
          <a:prstGeom prst="rect">
            <a:avLst/>
          </a:prstGeom>
        </p:spPr>
      </p:pic>
      <p:sp>
        <p:nvSpPr>
          <p:cNvPr id="27" name="TextBox 26">
            <a:extLst>
              <a:ext uri="{FF2B5EF4-FFF2-40B4-BE49-F238E27FC236}">
                <a16:creationId xmlns:a16="http://schemas.microsoft.com/office/drawing/2014/main" id="{C9948103-4425-8F82-E2DA-967BCFA22964}"/>
              </a:ext>
            </a:extLst>
          </p:cNvPr>
          <p:cNvSpPr txBox="1"/>
          <p:nvPr/>
        </p:nvSpPr>
        <p:spPr>
          <a:xfrm>
            <a:off x="7030598" y="368127"/>
            <a:ext cx="4226803" cy="523220"/>
          </a:xfrm>
          <a:prstGeom prst="rect">
            <a:avLst/>
          </a:prstGeom>
          <a:noFill/>
        </p:spPr>
        <p:txBody>
          <a:bodyPr wrap="square" rtlCol="0">
            <a:spAutoFit/>
          </a:bodyPr>
          <a:lstStyle/>
          <a:p>
            <a:r>
              <a:rPr lang="en-US" sz="2800" b="1" dirty="0">
                <a:solidFill>
                  <a:srgbClr val="FF0000"/>
                </a:solidFill>
                <a:highlight>
                  <a:srgbClr val="FFFF00"/>
                </a:highlight>
              </a:rPr>
              <a:t>DOCTOR’S  APPOINTMENT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3471941" y="-5730031"/>
            <a:ext cx="12631018" cy="1263101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359059" y="7886700"/>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699733" y="8435466"/>
            <a:ext cx="1001836" cy="1001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845436" y="6900987"/>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20" name="Freeform 20"/>
          <p:cNvSpPr/>
          <p:nvPr/>
        </p:nvSpPr>
        <p:spPr>
          <a:xfrm>
            <a:off x="5403055" y="7628867"/>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23" name="TextBox 23"/>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pic>
        <p:nvPicPr>
          <p:cNvPr id="21" name="Picture 20">
            <a:extLst>
              <a:ext uri="{FF2B5EF4-FFF2-40B4-BE49-F238E27FC236}">
                <a16:creationId xmlns:a16="http://schemas.microsoft.com/office/drawing/2014/main" id="{779BBEA8-8F7A-2DDF-C581-3D537550FF4E}"/>
              </a:ext>
            </a:extLst>
          </p:cNvPr>
          <p:cNvPicPr>
            <a:picLocks noChangeAspect="1"/>
          </p:cNvPicPr>
          <p:nvPr/>
        </p:nvPicPr>
        <p:blipFill>
          <a:blip r:embed="rId8"/>
          <a:stretch>
            <a:fillRect/>
          </a:stretch>
        </p:blipFill>
        <p:spPr>
          <a:xfrm>
            <a:off x="500918" y="2081971"/>
            <a:ext cx="3759200" cy="736600"/>
          </a:xfrm>
          <a:prstGeom prst="rect">
            <a:avLst/>
          </a:prstGeom>
        </p:spPr>
      </p:pic>
      <p:pic>
        <p:nvPicPr>
          <p:cNvPr id="22" name="Picture 21">
            <a:extLst>
              <a:ext uri="{FF2B5EF4-FFF2-40B4-BE49-F238E27FC236}">
                <a16:creationId xmlns:a16="http://schemas.microsoft.com/office/drawing/2014/main" id="{6743431C-73D5-ABFB-B64F-9602DB028482}"/>
              </a:ext>
            </a:extLst>
          </p:cNvPr>
          <p:cNvPicPr>
            <a:picLocks noChangeAspect="1"/>
          </p:cNvPicPr>
          <p:nvPr/>
        </p:nvPicPr>
        <p:blipFill>
          <a:blip r:embed="rId9"/>
          <a:stretch>
            <a:fillRect/>
          </a:stretch>
        </p:blipFill>
        <p:spPr>
          <a:xfrm>
            <a:off x="4953000" y="1821621"/>
            <a:ext cx="5588000" cy="1257300"/>
          </a:xfrm>
          <a:prstGeom prst="rect">
            <a:avLst/>
          </a:prstGeom>
        </p:spPr>
      </p:pic>
      <p:sp>
        <p:nvSpPr>
          <p:cNvPr id="25" name="Right Arrow 24">
            <a:extLst>
              <a:ext uri="{FF2B5EF4-FFF2-40B4-BE49-F238E27FC236}">
                <a16:creationId xmlns:a16="http://schemas.microsoft.com/office/drawing/2014/main" id="{A3A9F200-BAEE-2E8A-97B0-589DBB56AAA6}"/>
              </a:ext>
            </a:extLst>
          </p:cNvPr>
          <p:cNvSpPr/>
          <p:nvPr/>
        </p:nvSpPr>
        <p:spPr>
          <a:xfrm>
            <a:off x="4260118" y="2324100"/>
            <a:ext cx="692882"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EC2D538-33C4-EFF8-347B-D37EB99E0251}"/>
              </a:ext>
            </a:extLst>
          </p:cNvPr>
          <p:cNvSpPr txBox="1"/>
          <p:nvPr/>
        </p:nvSpPr>
        <p:spPr>
          <a:xfrm>
            <a:off x="845436" y="3392295"/>
            <a:ext cx="9957341" cy="1200329"/>
          </a:xfrm>
          <a:prstGeom prst="rect">
            <a:avLst/>
          </a:prstGeom>
          <a:noFill/>
        </p:spPr>
        <p:txBody>
          <a:bodyPr wrap="none" rtlCol="0">
            <a:spAutoFit/>
          </a:bodyPr>
          <a:lstStyle/>
          <a:p>
            <a:r>
              <a:rPr lang="en-US" dirty="0"/>
              <a:t>1. To implement this part of our program we will use Queue instead of Stack because Queue follows FIFO</a:t>
            </a:r>
          </a:p>
          <a:p>
            <a:r>
              <a:rPr lang="en-US" dirty="0"/>
              <a:t>(First In First Out principle) principle.</a:t>
            </a:r>
          </a:p>
          <a:p>
            <a:r>
              <a:rPr lang="en-US" dirty="0"/>
              <a:t>2. The patient who confirms appointment first he/she will be served first as per FIFO principle.</a:t>
            </a:r>
          </a:p>
          <a:p>
            <a:endParaRPr lang="en-US" dirty="0"/>
          </a:p>
        </p:txBody>
      </p:sp>
      <p:sp>
        <p:nvSpPr>
          <p:cNvPr id="32" name="Freeform 20">
            <a:extLst>
              <a:ext uri="{FF2B5EF4-FFF2-40B4-BE49-F238E27FC236}">
                <a16:creationId xmlns:a16="http://schemas.microsoft.com/office/drawing/2014/main" id="{17913D2E-562D-5483-19AD-D59221FB7333}"/>
              </a:ext>
            </a:extLst>
          </p:cNvPr>
          <p:cNvSpPr/>
          <p:nvPr/>
        </p:nvSpPr>
        <p:spPr>
          <a:xfrm>
            <a:off x="6905124" y="4438597"/>
            <a:ext cx="6877583" cy="3307889"/>
          </a:xfrm>
          <a:custGeom>
            <a:avLst/>
            <a:gdLst/>
            <a:ahLst/>
            <a:cxnLst/>
            <a:rect l="l" t="t" r="r" b="b"/>
            <a:pathLst>
              <a:path w="12145322" h="6017754">
                <a:moveTo>
                  <a:pt x="0" y="0"/>
                </a:moveTo>
                <a:lnTo>
                  <a:pt x="12145322" y="0"/>
                </a:lnTo>
                <a:lnTo>
                  <a:pt x="12145322" y="6017755"/>
                </a:lnTo>
                <a:lnTo>
                  <a:pt x="0" y="6017755"/>
                </a:lnTo>
                <a:lnTo>
                  <a:pt x="0" y="0"/>
                </a:lnTo>
                <a:close/>
              </a:path>
            </a:pathLst>
          </a:custGeom>
          <a:blipFill>
            <a:blip r:embed="rId10"/>
            <a:stretch>
              <a:fillRect/>
            </a:stretch>
          </a:blipFill>
        </p:spPr>
      </p:sp>
      <p:sp>
        <p:nvSpPr>
          <p:cNvPr id="33" name="Bent Arrow 32">
            <a:extLst>
              <a:ext uri="{FF2B5EF4-FFF2-40B4-BE49-F238E27FC236}">
                <a16:creationId xmlns:a16="http://schemas.microsoft.com/office/drawing/2014/main" id="{03FB1A72-079B-5B58-81BD-18F9C5354F6C}"/>
              </a:ext>
            </a:extLst>
          </p:cNvPr>
          <p:cNvSpPr/>
          <p:nvPr/>
        </p:nvSpPr>
        <p:spPr>
          <a:xfrm rot="5400000">
            <a:off x="10183133" y="2634798"/>
            <a:ext cx="2161668" cy="1445935"/>
          </a:xfrm>
          <a:prstGeom prst="bentArrow">
            <a:avLst>
              <a:gd name="adj1" fmla="val 25000"/>
              <a:gd name="adj2" fmla="val 25796"/>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E646D151-B1D6-EE4F-1AFB-952FA738B5E4}"/>
              </a:ext>
            </a:extLst>
          </p:cNvPr>
          <p:cNvSpPr txBox="1"/>
          <p:nvPr/>
        </p:nvSpPr>
        <p:spPr>
          <a:xfrm>
            <a:off x="6761422" y="7994892"/>
            <a:ext cx="14042570" cy="1477328"/>
          </a:xfrm>
          <a:prstGeom prst="rect">
            <a:avLst/>
          </a:prstGeom>
          <a:noFill/>
        </p:spPr>
        <p:txBody>
          <a:bodyPr wrap="square">
            <a:spAutoFit/>
          </a:bodyPr>
          <a:lstStyle/>
          <a:p>
            <a:pPr marL="342900" indent="-342900">
              <a:buAutoNum type="arabicPeriod"/>
            </a:pPr>
            <a:r>
              <a:rPr lang="en-US" dirty="0"/>
              <a:t>Here we will use a variable ’count’ to count the number of patient.</a:t>
            </a:r>
          </a:p>
          <a:p>
            <a:pPr marL="342900" indent="-342900">
              <a:buAutoNum type="arabicPeriod"/>
            </a:pPr>
            <a:r>
              <a:rPr lang="en-US" dirty="0"/>
              <a:t>After that we will give an estimated time to the patient to attend the appointment</a:t>
            </a:r>
          </a:p>
          <a:p>
            <a:r>
              <a:rPr lang="en-US" dirty="0"/>
              <a:t>       by multiplying count by 15 and adding it with our starting hours.</a:t>
            </a:r>
          </a:p>
          <a:p>
            <a:pPr marL="342900" indent="-342900">
              <a:buAutoNum type="arabicPeriod" startAt="3"/>
            </a:pPr>
            <a:r>
              <a:rPr lang="en-US" dirty="0"/>
              <a:t>If the user press 0 then we will redirect the user to the 1</a:t>
            </a:r>
            <a:r>
              <a:rPr lang="en-US" baseline="30000" dirty="0"/>
              <a:t>st</a:t>
            </a:r>
            <a:r>
              <a:rPr lang="en-US" dirty="0"/>
              <a:t> page of our program.</a:t>
            </a:r>
          </a:p>
          <a:p>
            <a:pPr marL="342900" indent="-342900">
              <a:buAutoNum type="arabicPeriod" startAt="3"/>
            </a:pPr>
            <a:r>
              <a:rPr lang="en-US" dirty="0"/>
              <a:t>We added another function after printing the serial to go to the main page.</a:t>
            </a:r>
          </a:p>
        </p:txBody>
      </p:sp>
      <p:sp>
        <p:nvSpPr>
          <p:cNvPr id="36" name="TextBox 35">
            <a:extLst>
              <a:ext uri="{FF2B5EF4-FFF2-40B4-BE49-F238E27FC236}">
                <a16:creationId xmlns:a16="http://schemas.microsoft.com/office/drawing/2014/main" id="{A9EDFF62-9688-8ADA-8572-F2F3AC4B2501}"/>
              </a:ext>
            </a:extLst>
          </p:cNvPr>
          <p:cNvSpPr txBox="1"/>
          <p:nvPr/>
        </p:nvSpPr>
        <p:spPr>
          <a:xfrm>
            <a:off x="6051743" y="479109"/>
            <a:ext cx="4226803" cy="523220"/>
          </a:xfrm>
          <a:prstGeom prst="rect">
            <a:avLst/>
          </a:prstGeom>
          <a:noFill/>
        </p:spPr>
        <p:txBody>
          <a:bodyPr wrap="square" rtlCol="0">
            <a:spAutoFit/>
          </a:bodyPr>
          <a:lstStyle/>
          <a:p>
            <a:r>
              <a:rPr lang="en-US" sz="2800" b="1" dirty="0">
                <a:solidFill>
                  <a:srgbClr val="FF0000"/>
                </a:solidFill>
                <a:highlight>
                  <a:srgbClr val="FFFF00"/>
                </a:highlight>
              </a:rPr>
              <a:t>DOCTOR’S  APPOINTMENT</a:t>
            </a:r>
          </a:p>
        </p:txBody>
      </p:sp>
    </p:spTree>
    <p:extLst>
      <p:ext uri="{BB962C8B-B14F-4D97-AF65-F5344CB8AC3E}">
        <p14:creationId xmlns:p14="http://schemas.microsoft.com/office/powerpoint/2010/main" val="624455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6078199" y="-5730031"/>
            <a:ext cx="10024759" cy="85875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66895" y="8936385"/>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00918" y="8435467"/>
            <a:ext cx="1001836" cy="1001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845436" y="6900987"/>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20" name="Freeform 20"/>
          <p:cNvSpPr/>
          <p:nvPr/>
        </p:nvSpPr>
        <p:spPr>
          <a:xfrm>
            <a:off x="8174869" y="807408"/>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23" name="TextBox 23"/>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pic>
        <p:nvPicPr>
          <p:cNvPr id="33" name="Picture 32">
            <a:extLst>
              <a:ext uri="{FF2B5EF4-FFF2-40B4-BE49-F238E27FC236}">
                <a16:creationId xmlns:a16="http://schemas.microsoft.com/office/drawing/2014/main" id="{126A7CF7-9F02-C79F-8A27-900F2444EB74}"/>
              </a:ext>
            </a:extLst>
          </p:cNvPr>
          <p:cNvPicPr>
            <a:picLocks noChangeAspect="1"/>
          </p:cNvPicPr>
          <p:nvPr/>
        </p:nvPicPr>
        <p:blipFill>
          <a:blip r:embed="rId8"/>
          <a:stretch>
            <a:fillRect/>
          </a:stretch>
        </p:blipFill>
        <p:spPr>
          <a:xfrm>
            <a:off x="6129370" y="116070"/>
            <a:ext cx="3162300" cy="1282700"/>
          </a:xfrm>
          <a:prstGeom prst="rect">
            <a:avLst/>
          </a:prstGeom>
        </p:spPr>
      </p:pic>
      <p:pic>
        <p:nvPicPr>
          <p:cNvPr id="34" name="Picture 33">
            <a:extLst>
              <a:ext uri="{FF2B5EF4-FFF2-40B4-BE49-F238E27FC236}">
                <a16:creationId xmlns:a16="http://schemas.microsoft.com/office/drawing/2014/main" id="{EFC99C7C-7E5B-69F9-3F38-2C9977AE7BFE}"/>
              </a:ext>
            </a:extLst>
          </p:cNvPr>
          <p:cNvPicPr>
            <a:picLocks noChangeAspect="1"/>
          </p:cNvPicPr>
          <p:nvPr/>
        </p:nvPicPr>
        <p:blipFill>
          <a:blip r:embed="rId9"/>
          <a:stretch>
            <a:fillRect/>
          </a:stretch>
        </p:blipFill>
        <p:spPr>
          <a:xfrm>
            <a:off x="184774" y="1866900"/>
            <a:ext cx="6045200" cy="7912100"/>
          </a:xfrm>
          <a:prstGeom prst="rect">
            <a:avLst/>
          </a:prstGeom>
        </p:spPr>
      </p:pic>
      <p:pic>
        <p:nvPicPr>
          <p:cNvPr id="35" name="Picture 34">
            <a:extLst>
              <a:ext uri="{FF2B5EF4-FFF2-40B4-BE49-F238E27FC236}">
                <a16:creationId xmlns:a16="http://schemas.microsoft.com/office/drawing/2014/main" id="{20CDBE8D-4773-D03A-2768-6957F5153BC7}"/>
              </a:ext>
            </a:extLst>
          </p:cNvPr>
          <p:cNvPicPr>
            <a:picLocks noChangeAspect="1"/>
          </p:cNvPicPr>
          <p:nvPr/>
        </p:nvPicPr>
        <p:blipFill>
          <a:blip r:embed="rId10"/>
          <a:stretch>
            <a:fillRect/>
          </a:stretch>
        </p:blipFill>
        <p:spPr>
          <a:xfrm>
            <a:off x="11984135" y="1814553"/>
            <a:ext cx="5880100" cy="3276600"/>
          </a:xfrm>
          <a:prstGeom prst="rect">
            <a:avLst/>
          </a:prstGeom>
        </p:spPr>
      </p:pic>
      <p:sp>
        <p:nvSpPr>
          <p:cNvPr id="39" name="Bent-Up Arrow 38">
            <a:extLst>
              <a:ext uri="{FF2B5EF4-FFF2-40B4-BE49-F238E27FC236}">
                <a16:creationId xmlns:a16="http://schemas.microsoft.com/office/drawing/2014/main" id="{D48EADF8-C6E1-8E58-6A20-3D540B20FF14}"/>
              </a:ext>
            </a:extLst>
          </p:cNvPr>
          <p:cNvSpPr/>
          <p:nvPr/>
        </p:nvSpPr>
        <p:spPr>
          <a:xfrm rot="10800000">
            <a:off x="4172383" y="1140253"/>
            <a:ext cx="1985930" cy="737595"/>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Bent-Up Arrow 39">
            <a:extLst>
              <a:ext uri="{FF2B5EF4-FFF2-40B4-BE49-F238E27FC236}">
                <a16:creationId xmlns:a16="http://schemas.microsoft.com/office/drawing/2014/main" id="{150F034B-DBEB-5F17-CCCD-5C6C22B91E1D}"/>
              </a:ext>
            </a:extLst>
          </p:cNvPr>
          <p:cNvSpPr/>
          <p:nvPr/>
        </p:nvSpPr>
        <p:spPr>
          <a:xfrm flipV="1">
            <a:off x="9266997" y="1140252"/>
            <a:ext cx="5453352" cy="737596"/>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2CC6B8C-735F-4375-9CEF-8A7DAB18724A}"/>
              </a:ext>
            </a:extLst>
          </p:cNvPr>
          <p:cNvSpPr txBox="1"/>
          <p:nvPr/>
        </p:nvSpPr>
        <p:spPr>
          <a:xfrm>
            <a:off x="6401524" y="5349119"/>
            <a:ext cx="8245142" cy="1477328"/>
          </a:xfrm>
          <a:prstGeom prst="rect">
            <a:avLst/>
          </a:prstGeom>
          <a:noFill/>
        </p:spPr>
        <p:txBody>
          <a:bodyPr wrap="none" rtlCol="0">
            <a:spAutoFit/>
          </a:bodyPr>
          <a:lstStyle/>
          <a:p>
            <a:r>
              <a:rPr lang="en-US" dirty="0"/>
              <a:t>1. Here we can use switch case statement to implement this tase cases.</a:t>
            </a:r>
          </a:p>
          <a:p>
            <a:r>
              <a:rPr lang="en-US" dirty="0"/>
              <a:t>2. If the inputted number matches any cases then we will print necessary information.</a:t>
            </a:r>
          </a:p>
          <a:p>
            <a:r>
              <a:rPr lang="en-US" dirty="0"/>
              <a:t>3. Otherwise we can print invalid input and send user to main page. </a:t>
            </a:r>
          </a:p>
          <a:p>
            <a:r>
              <a:rPr lang="en-US" dirty="0"/>
              <a:t>4. If the inputted value and the cases value matches then it will print the </a:t>
            </a:r>
          </a:p>
          <a:p>
            <a:r>
              <a:rPr lang="en-US" dirty="0"/>
              <a:t>Information like cost and other details of the test.</a:t>
            </a:r>
          </a:p>
        </p:txBody>
      </p:sp>
      <p:sp>
        <p:nvSpPr>
          <p:cNvPr id="43" name="TextBox 42">
            <a:extLst>
              <a:ext uri="{FF2B5EF4-FFF2-40B4-BE49-F238E27FC236}">
                <a16:creationId xmlns:a16="http://schemas.microsoft.com/office/drawing/2014/main" id="{C8AF3A8B-04C8-3985-A6D8-BC5E2739BDE0}"/>
              </a:ext>
            </a:extLst>
          </p:cNvPr>
          <p:cNvSpPr txBox="1"/>
          <p:nvPr/>
        </p:nvSpPr>
        <p:spPr>
          <a:xfrm>
            <a:off x="1980103" y="-47058"/>
            <a:ext cx="3001463" cy="584775"/>
          </a:xfrm>
          <a:prstGeom prst="rect">
            <a:avLst/>
          </a:prstGeom>
          <a:noFill/>
        </p:spPr>
        <p:txBody>
          <a:bodyPr wrap="none" rtlCol="0">
            <a:spAutoFit/>
          </a:bodyPr>
          <a:lstStyle/>
          <a:p>
            <a:r>
              <a:rPr lang="en-US" sz="3200" b="1" dirty="0">
                <a:solidFill>
                  <a:srgbClr val="FF0000"/>
                </a:solidFill>
                <a:highlight>
                  <a:srgbClr val="FFFF00"/>
                </a:highlight>
              </a:rPr>
              <a:t>TEST &amp; REPORTS</a:t>
            </a:r>
          </a:p>
        </p:txBody>
      </p:sp>
      <p:sp>
        <p:nvSpPr>
          <p:cNvPr id="3" name="TextBox 2">
            <a:extLst>
              <a:ext uri="{FF2B5EF4-FFF2-40B4-BE49-F238E27FC236}">
                <a16:creationId xmlns:a16="http://schemas.microsoft.com/office/drawing/2014/main" id="{2D23499D-D208-FF94-CD4B-7D25768FFEE8}"/>
              </a:ext>
            </a:extLst>
          </p:cNvPr>
          <p:cNvSpPr txBox="1"/>
          <p:nvPr/>
        </p:nvSpPr>
        <p:spPr>
          <a:xfrm flipH="1">
            <a:off x="8839200" y="7084413"/>
            <a:ext cx="2370261" cy="523220"/>
          </a:xfrm>
          <a:prstGeom prst="rect">
            <a:avLst/>
          </a:prstGeom>
          <a:noFill/>
        </p:spPr>
        <p:txBody>
          <a:bodyPr wrap="square" rtlCol="0">
            <a:spAutoFit/>
          </a:bodyPr>
          <a:lstStyle/>
          <a:p>
            <a:r>
              <a:rPr lang="en-US" sz="2800" b="1" dirty="0">
                <a:solidFill>
                  <a:schemeClr val="bg1"/>
                </a:solidFill>
                <a:highlight>
                  <a:srgbClr val="008000"/>
                </a:highlight>
              </a:rPr>
              <a:t>OR</a:t>
            </a:r>
          </a:p>
        </p:txBody>
      </p:sp>
      <p:sp>
        <p:nvSpPr>
          <p:cNvPr id="4" name="TextBox 3">
            <a:extLst>
              <a:ext uri="{FF2B5EF4-FFF2-40B4-BE49-F238E27FC236}">
                <a16:creationId xmlns:a16="http://schemas.microsoft.com/office/drawing/2014/main" id="{2138E9E9-F17F-E7D4-37EC-1079E9004A60}"/>
              </a:ext>
            </a:extLst>
          </p:cNvPr>
          <p:cNvSpPr txBox="1"/>
          <p:nvPr/>
        </p:nvSpPr>
        <p:spPr>
          <a:xfrm>
            <a:off x="6401524" y="7870968"/>
            <a:ext cx="7525073" cy="1754326"/>
          </a:xfrm>
          <a:prstGeom prst="rect">
            <a:avLst/>
          </a:prstGeom>
          <a:noFill/>
        </p:spPr>
        <p:txBody>
          <a:bodyPr wrap="none" rtlCol="0">
            <a:spAutoFit/>
          </a:bodyPr>
          <a:lstStyle/>
          <a:p>
            <a:pPr marL="342900" indent="-342900">
              <a:buAutoNum type="arabicPeriod"/>
            </a:pPr>
            <a:r>
              <a:rPr lang="en-US" dirty="0"/>
              <a:t>We can implement stack here too.</a:t>
            </a:r>
          </a:p>
          <a:p>
            <a:pPr marL="342900" indent="-342900">
              <a:buAutoNum type="arabicPeriod"/>
            </a:pPr>
            <a:r>
              <a:rPr lang="en-US" dirty="0"/>
              <a:t>If we don’t know the total number of tests or the testing section is under</a:t>
            </a:r>
          </a:p>
          <a:p>
            <a:r>
              <a:rPr lang="en-US" dirty="0"/>
              <a:t>       progress then we can use here the stack to add the newly introduced tests</a:t>
            </a:r>
          </a:p>
          <a:p>
            <a:r>
              <a:rPr lang="en-US" dirty="0"/>
              <a:t>       to our program.</a:t>
            </a:r>
          </a:p>
          <a:p>
            <a:r>
              <a:rPr lang="en-US" dirty="0"/>
              <a:t>3.    In stack we will use structure to store the related information related the </a:t>
            </a:r>
          </a:p>
          <a:p>
            <a:r>
              <a:rPr lang="en-US" dirty="0"/>
              <a:t>        Tests.</a:t>
            </a:r>
          </a:p>
        </p:txBody>
      </p:sp>
      <p:pic>
        <p:nvPicPr>
          <p:cNvPr id="4098" name="Picture 2" descr="19,458 Medical Test Report Illustrations - Free in SVG, PNG, EPS - IconScout">
            <a:extLst>
              <a:ext uri="{FF2B5EF4-FFF2-40B4-BE49-F238E27FC236}">
                <a16:creationId xmlns:a16="http://schemas.microsoft.com/office/drawing/2014/main" id="{D6299253-D012-8B90-06C2-F81E894051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62920" y="2155211"/>
            <a:ext cx="2857500" cy="2582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851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6078200" y="-7509852"/>
            <a:ext cx="12631018" cy="1263101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66895" y="8936385"/>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00918" y="8435467"/>
            <a:ext cx="1001836" cy="1001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pic>
        <p:nvPicPr>
          <p:cNvPr id="3" name="Picture 2">
            <a:extLst>
              <a:ext uri="{FF2B5EF4-FFF2-40B4-BE49-F238E27FC236}">
                <a16:creationId xmlns:a16="http://schemas.microsoft.com/office/drawing/2014/main" id="{24DEB6C0-A1A2-B414-6020-8B9BD7D398BA}"/>
              </a:ext>
            </a:extLst>
          </p:cNvPr>
          <p:cNvPicPr>
            <a:picLocks noChangeAspect="1"/>
          </p:cNvPicPr>
          <p:nvPr/>
        </p:nvPicPr>
        <p:blipFill>
          <a:blip r:embed="rId6"/>
          <a:stretch>
            <a:fillRect/>
          </a:stretch>
        </p:blipFill>
        <p:spPr>
          <a:xfrm>
            <a:off x="3615983" y="2174520"/>
            <a:ext cx="4127500" cy="1295400"/>
          </a:xfrm>
          <a:prstGeom prst="rect">
            <a:avLst/>
          </a:prstGeom>
        </p:spPr>
      </p:pic>
      <p:pic>
        <p:nvPicPr>
          <p:cNvPr id="4" name="Picture 3">
            <a:extLst>
              <a:ext uri="{FF2B5EF4-FFF2-40B4-BE49-F238E27FC236}">
                <a16:creationId xmlns:a16="http://schemas.microsoft.com/office/drawing/2014/main" id="{E3E28E96-2A06-AF86-36F0-20F0619D3DDA}"/>
              </a:ext>
            </a:extLst>
          </p:cNvPr>
          <p:cNvPicPr>
            <a:picLocks noChangeAspect="1"/>
          </p:cNvPicPr>
          <p:nvPr/>
        </p:nvPicPr>
        <p:blipFill>
          <a:blip r:embed="rId7"/>
          <a:stretch>
            <a:fillRect/>
          </a:stretch>
        </p:blipFill>
        <p:spPr>
          <a:xfrm>
            <a:off x="671988" y="4370374"/>
            <a:ext cx="4127500" cy="1231698"/>
          </a:xfrm>
          <a:prstGeom prst="rect">
            <a:avLst/>
          </a:prstGeom>
        </p:spPr>
      </p:pic>
      <p:sp>
        <p:nvSpPr>
          <p:cNvPr id="5" name="Freeform 20">
            <a:extLst>
              <a:ext uri="{FF2B5EF4-FFF2-40B4-BE49-F238E27FC236}">
                <a16:creationId xmlns:a16="http://schemas.microsoft.com/office/drawing/2014/main" id="{1FAE3291-C9F6-14D5-4BD0-3BC6F0B4F5AE}"/>
              </a:ext>
            </a:extLst>
          </p:cNvPr>
          <p:cNvSpPr/>
          <p:nvPr/>
        </p:nvSpPr>
        <p:spPr>
          <a:xfrm>
            <a:off x="7663717" y="4414712"/>
            <a:ext cx="5962707" cy="3090390"/>
          </a:xfrm>
          <a:custGeom>
            <a:avLst/>
            <a:gdLst/>
            <a:ahLst/>
            <a:cxnLst/>
            <a:rect l="l" t="t" r="r" b="b"/>
            <a:pathLst>
              <a:path w="12145322" h="6017754">
                <a:moveTo>
                  <a:pt x="0" y="0"/>
                </a:moveTo>
                <a:lnTo>
                  <a:pt x="12145322" y="0"/>
                </a:lnTo>
                <a:lnTo>
                  <a:pt x="12145322" y="6017755"/>
                </a:lnTo>
                <a:lnTo>
                  <a:pt x="0" y="6017755"/>
                </a:lnTo>
                <a:lnTo>
                  <a:pt x="0" y="0"/>
                </a:lnTo>
                <a:close/>
              </a:path>
            </a:pathLst>
          </a:custGeom>
          <a:blipFill>
            <a:blip r:embed="rId8"/>
            <a:stretch>
              <a:fillRect/>
            </a:stretch>
          </a:blipFill>
        </p:spPr>
      </p:sp>
      <p:sp>
        <p:nvSpPr>
          <p:cNvPr id="6" name="Bent-Up Arrow 5">
            <a:extLst>
              <a:ext uri="{FF2B5EF4-FFF2-40B4-BE49-F238E27FC236}">
                <a16:creationId xmlns:a16="http://schemas.microsoft.com/office/drawing/2014/main" id="{BBCCB54D-0475-DD52-134B-AB415C5B1DBD}"/>
              </a:ext>
            </a:extLst>
          </p:cNvPr>
          <p:cNvSpPr/>
          <p:nvPr/>
        </p:nvSpPr>
        <p:spPr>
          <a:xfrm rot="10800000">
            <a:off x="1804233" y="3133833"/>
            <a:ext cx="1832771" cy="1200246"/>
          </a:xfrm>
          <a:prstGeom prst="bentUpArrow">
            <a:avLst>
              <a:gd name="adj1" fmla="val 25000"/>
              <a:gd name="adj2" fmla="val 33855"/>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ent-Up Arrow 7">
            <a:extLst>
              <a:ext uri="{FF2B5EF4-FFF2-40B4-BE49-F238E27FC236}">
                <a16:creationId xmlns:a16="http://schemas.microsoft.com/office/drawing/2014/main" id="{64266233-BA48-2C98-D308-49AD12216B27}"/>
              </a:ext>
            </a:extLst>
          </p:cNvPr>
          <p:cNvSpPr/>
          <p:nvPr/>
        </p:nvSpPr>
        <p:spPr>
          <a:xfrm rot="10800000" flipH="1">
            <a:off x="7747636" y="3178433"/>
            <a:ext cx="1963207" cy="1200246"/>
          </a:xfrm>
          <a:prstGeom prst="bentUpArrow">
            <a:avLst>
              <a:gd name="adj1" fmla="val 25000"/>
              <a:gd name="adj2" fmla="val 33855"/>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0C7938-D780-1FB7-335F-01951C8EBEB0}"/>
              </a:ext>
            </a:extLst>
          </p:cNvPr>
          <p:cNvSpPr txBox="1"/>
          <p:nvPr/>
        </p:nvSpPr>
        <p:spPr>
          <a:xfrm>
            <a:off x="6557361" y="443924"/>
            <a:ext cx="3001463" cy="584775"/>
          </a:xfrm>
          <a:prstGeom prst="rect">
            <a:avLst/>
          </a:prstGeom>
          <a:noFill/>
        </p:spPr>
        <p:txBody>
          <a:bodyPr wrap="none" rtlCol="0">
            <a:spAutoFit/>
          </a:bodyPr>
          <a:lstStyle/>
          <a:p>
            <a:r>
              <a:rPr lang="en-US" sz="3200" b="1" dirty="0">
                <a:solidFill>
                  <a:srgbClr val="FF0000"/>
                </a:solidFill>
                <a:highlight>
                  <a:srgbClr val="FFFF00"/>
                </a:highlight>
              </a:rPr>
              <a:t>TEST &amp; REPORTS</a:t>
            </a:r>
          </a:p>
        </p:txBody>
      </p:sp>
      <p:sp>
        <p:nvSpPr>
          <p:cNvPr id="25" name="Parallelogram 24">
            <a:extLst>
              <a:ext uri="{FF2B5EF4-FFF2-40B4-BE49-F238E27FC236}">
                <a16:creationId xmlns:a16="http://schemas.microsoft.com/office/drawing/2014/main" id="{7F648439-4031-2E33-9A88-DB8C15CE99C5}"/>
              </a:ext>
            </a:extLst>
          </p:cNvPr>
          <p:cNvSpPr/>
          <p:nvPr/>
        </p:nvSpPr>
        <p:spPr>
          <a:xfrm>
            <a:off x="10720534" y="1119654"/>
            <a:ext cx="6836335" cy="2667001"/>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dirty="0"/>
              <a:t>Here we have shown the detailed view of the test with their fees.</a:t>
            </a:r>
          </a:p>
          <a:p>
            <a:pPr marL="342900" indent="-342900">
              <a:buAutoNum type="arabicPeriod"/>
            </a:pPr>
            <a:r>
              <a:rPr lang="en-US" dirty="0"/>
              <a:t>Then if the patient press 1 it will confirm the appointment and give a serial no with estimated sample collection  and delivery time. And </a:t>
            </a:r>
          </a:p>
          <a:p>
            <a:r>
              <a:rPr lang="en-US" dirty="0"/>
              <a:t>       after that if the user press 0 then it will redirect    patient to the home page. </a:t>
            </a:r>
          </a:p>
          <a:p>
            <a:r>
              <a:rPr lang="en-US" dirty="0"/>
              <a:t>3.   And if the patient press 0 it will redirect the user to main page.</a:t>
            </a:r>
          </a:p>
        </p:txBody>
      </p:sp>
      <p:sp>
        <p:nvSpPr>
          <p:cNvPr id="26" name="TextBox 25">
            <a:extLst>
              <a:ext uri="{FF2B5EF4-FFF2-40B4-BE49-F238E27FC236}">
                <a16:creationId xmlns:a16="http://schemas.microsoft.com/office/drawing/2014/main" id="{5E5E0869-2114-080A-36F2-847B038277E5}"/>
              </a:ext>
            </a:extLst>
          </p:cNvPr>
          <p:cNvSpPr txBox="1"/>
          <p:nvPr/>
        </p:nvSpPr>
        <p:spPr>
          <a:xfrm>
            <a:off x="500918" y="6310927"/>
            <a:ext cx="6873228" cy="2585323"/>
          </a:xfrm>
          <a:prstGeom prst="rect">
            <a:avLst/>
          </a:prstGeom>
          <a:noFill/>
        </p:spPr>
        <p:txBody>
          <a:bodyPr wrap="none" rtlCol="0">
            <a:spAutoFit/>
          </a:bodyPr>
          <a:lstStyle/>
          <a:p>
            <a:pPr marL="342900" indent="-342900">
              <a:buAutoNum type="arabicPeriod"/>
            </a:pPr>
            <a:r>
              <a:rPr lang="en-US" dirty="0"/>
              <a:t>For test and reports section we will use Queue to implement the </a:t>
            </a:r>
          </a:p>
          <a:p>
            <a:r>
              <a:rPr lang="en-US" dirty="0"/>
              <a:t>       number of patient.</a:t>
            </a:r>
          </a:p>
          <a:p>
            <a:r>
              <a:rPr lang="en-US" dirty="0"/>
              <a:t>2. The serial will be given as the first one who booked for appointment</a:t>
            </a:r>
          </a:p>
          <a:p>
            <a:r>
              <a:rPr lang="en-US" dirty="0"/>
              <a:t>     will be served first.</a:t>
            </a:r>
          </a:p>
          <a:p>
            <a:r>
              <a:rPr lang="en-US" dirty="0"/>
              <a:t>3. As we know that Queue follows the principle FIFO ( First In First Out).</a:t>
            </a:r>
          </a:p>
          <a:p>
            <a:r>
              <a:rPr lang="en-US" dirty="0"/>
              <a:t>4. The new patient will be added to the rear part of our queue so the </a:t>
            </a:r>
          </a:p>
          <a:p>
            <a:r>
              <a:rPr lang="en-US" dirty="0"/>
              <a:t>     time complexity to add new patient will be O(1).</a:t>
            </a:r>
          </a:p>
          <a:p>
            <a:pPr marL="342900" indent="-342900">
              <a:buAutoNum type="arabicPeriod" startAt="5"/>
            </a:pPr>
            <a:r>
              <a:rPr lang="en-US" dirty="0"/>
              <a:t>The person who entered first in the  queue will go for the test first</a:t>
            </a:r>
          </a:p>
          <a:p>
            <a:r>
              <a:rPr lang="en-US" dirty="0"/>
              <a:t>      there’s a pointer named front point to the first element of a queue.</a:t>
            </a:r>
          </a:p>
        </p:txBody>
      </p:sp>
      <p:pic>
        <p:nvPicPr>
          <p:cNvPr id="5122" name="Picture 2" descr="Report, test, document, ecg report, health report, diagnosis, medical icon  - Download on Iconfinder">
            <a:extLst>
              <a:ext uri="{FF2B5EF4-FFF2-40B4-BE49-F238E27FC236}">
                <a16:creationId xmlns:a16="http://schemas.microsoft.com/office/drawing/2014/main" id="{CBF14A6F-EA53-3D3D-237D-9882412585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842016" y="6527154"/>
            <a:ext cx="2945066" cy="294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739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7603" y="386621"/>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6230600" y="-5730031"/>
            <a:ext cx="9872358" cy="80541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66895" y="8936385"/>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00918" y="8435467"/>
            <a:ext cx="1001836" cy="1001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845436" y="6900987"/>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23" name="TextBox 23"/>
          <p:cNvSpPr txBox="1"/>
          <p:nvPr/>
        </p:nvSpPr>
        <p:spPr>
          <a:xfrm>
            <a:off x="1159047" y="405435"/>
            <a:ext cx="1615696" cy="565785"/>
          </a:xfrm>
          <a:prstGeom prst="rect">
            <a:avLst/>
          </a:prstGeom>
        </p:spPr>
        <p:txBody>
          <a:bodyPr lIns="0" tIns="0" rIns="0" bIns="0" rtlCol="0" anchor="t">
            <a:spAutoFit/>
          </a:bodyPr>
          <a:lstStyle/>
          <a:p>
            <a:pPr>
              <a:lnSpc>
                <a:spcPts val="2220"/>
              </a:lnSpc>
            </a:pPr>
            <a:r>
              <a:rPr lang="en-US" sz="2000" dirty="0">
                <a:solidFill>
                  <a:srgbClr val="193378"/>
                </a:solidFill>
                <a:latin typeface="Montserrat Classic"/>
              </a:rPr>
              <a:t>SAST</a:t>
            </a:r>
          </a:p>
          <a:p>
            <a:pPr>
              <a:lnSpc>
                <a:spcPts val="2220"/>
              </a:lnSpc>
            </a:pPr>
            <a:r>
              <a:rPr lang="en-US" sz="2000" dirty="0">
                <a:solidFill>
                  <a:srgbClr val="193378"/>
                </a:solidFill>
                <a:latin typeface="Montserrat Classic"/>
              </a:rPr>
              <a:t>Medical</a:t>
            </a:r>
          </a:p>
        </p:txBody>
      </p:sp>
      <p:sp>
        <p:nvSpPr>
          <p:cNvPr id="5" name="Freeform 20">
            <a:extLst>
              <a:ext uri="{FF2B5EF4-FFF2-40B4-BE49-F238E27FC236}">
                <a16:creationId xmlns:a16="http://schemas.microsoft.com/office/drawing/2014/main" id="{1FAE3291-C9F6-14D5-4BD0-3BC6F0B4F5AE}"/>
              </a:ext>
            </a:extLst>
          </p:cNvPr>
          <p:cNvSpPr/>
          <p:nvPr/>
        </p:nvSpPr>
        <p:spPr>
          <a:xfrm>
            <a:off x="6434123" y="1409700"/>
            <a:ext cx="5419753" cy="2514600"/>
          </a:xfrm>
          <a:custGeom>
            <a:avLst/>
            <a:gdLst/>
            <a:ahLst/>
            <a:cxnLst/>
            <a:rect l="l" t="t" r="r" b="b"/>
            <a:pathLst>
              <a:path w="12145322" h="6017754">
                <a:moveTo>
                  <a:pt x="0" y="0"/>
                </a:moveTo>
                <a:lnTo>
                  <a:pt x="12145322" y="0"/>
                </a:lnTo>
                <a:lnTo>
                  <a:pt x="12145322" y="6017755"/>
                </a:lnTo>
                <a:lnTo>
                  <a:pt x="0" y="6017755"/>
                </a:lnTo>
                <a:lnTo>
                  <a:pt x="0" y="0"/>
                </a:lnTo>
                <a:close/>
              </a:path>
            </a:pathLst>
          </a:custGeom>
          <a:blipFill>
            <a:blip r:embed="rId8"/>
            <a:stretch>
              <a:fillRect/>
            </a:stretch>
          </a:blipFill>
        </p:spPr>
      </p:sp>
      <p:pic>
        <p:nvPicPr>
          <p:cNvPr id="7" name="Picture 6">
            <a:extLst>
              <a:ext uri="{FF2B5EF4-FFF2-40B4-BE49-F238E27FC236}">
                <a16:creationId xmlns:a16="http://schemas.microsoft.com/office/drawing/2014/main" id="{EAB206F3-5E45-51AA-F6B6-341418D96532}"/>
              </a:ext>
            </a:extLst>
          </p:cNvPr>
          <p:cNvPicPr>
            <a:picLocks noChangeAspect="1"/>
          </p:cNvPicPr>
          <p:nvPr/>
        </p:nvPicPr>
        <p:blipFill>
          <a:blip r:embed="rId9"/>
          <a:stretch>
            <a:fillRect/>
          </a:stretch>
        </p:blipFill>
        <p:spPr>
          <a:xfrm>
            <a:off x="7679788" y="4094200"/>
            <a:ext cx="3157024" cy="973014"/>
          </a:xfrm>
          <a:prstGeom prst="rect">
            <a:avLst/>
          </a:prstGeom>
        </p:spPr>
      </p:pic>
      <p:pic>
        <p:nvPicPr>
          <p:cNvPr id="21" name="Picture 20">
            <a:extLst>
              <a:ext uri="{FF2B5EF4-FFF2-40B4-BE49-F238E27FC236}">
                <a16:creationId xmlns:a16="http://schemas.microsoft.com/office/drawing/2014/main" id="{146A9E3B-621B-5AF9-CA55-5C0F4E63C4BD}"/>
              </a:ext>
            </a:extLst>
          </p:cNvPr>
          <p:cNvPicPr>
            <a:picLocks noChangeAspect="1"/>
          </p:cNvPicPr>
          <p:nvPr/>
        </p:nvPicPr>
        <p:blipFill>
          <a:blip r:embed="rId10"/>
          <a:stretch>
            <a:fillRect/>
          </a:stretch>
        </p:blipFill>
        <p:spPr>
          <a:xfrm>
            <a:off x="2169112" y="5241107"/>
            <a:ext cx="4254500" cy="2794000"/>
          </a:xfrm>
          <a:prstGeom prst="rect">
            <a:avLst/>
          </a:prstGeom>
        </p:spPr>
      </p:pic>
      <p:pic>
        <p:nvPicPr>
          <p:cNvPr id="22" name="Picture 21">
            <a:extLst>
              <a:ext uri="{FF2B5EF4-FFF2-40B4-BE49-F238E27FC236}">
                <a16:creationId xmlns:a16="http://schemas.microsoft.com/office/drawing/2014/main" id="{2D6C8760-4BE6-9968-BC63-542C5E13C7E3}"/>
              </a:ext>
            </a:extLst>
          </p:cNvPr>
          <p:cNvPicPr>
            <a:picLocks noChangeAspect="1"/>
          </p:cNvPicPr>
          <p:nvPr/>
        </p:nvPicPr>
        <p:blipFill>
          <a:blip r:embed="rId11"/>
          <a:stretch>
            <a:fillRect/>
          </a:stretch>
        </p:blipFill>
        <p:spPr>
          <a:xfrm>
            <a:off x="11958726" y="5247135"/>
            <a:ext cx="3695700" cy="1600200"/>
          </a:xfrm>
          <a:prstGeom prst="rect">
            <a:avLst/>
          </a:prstGeom>
        </p:spPr>
      </p:pic>
      <p:sp>
        <p:nvSpPr>
          <p:cNvPr id="24" name="Bent-Up Arrow 23">
            <a:extLst>
              <a:ext uri="{FF2B5EF4-FFF2-40B4-BE49-F238E27FC236}">
                <a16:creationId xmlns:a16="http://schemas.microsoft.com/office/drawing/2014/main" id="{D7CA0C77-F774-939A-67E3-B3A2F6D1E507}"/>
              </a:ext>
            </a:extLst>
          </p:cNvPr>
          <p:cNvSpPr/>
          <p:nvPr/>
        </p:nvSpPr>
        <p:spPr>
          <a:xfrm rot="10800000">
            <a:off x="3837875" y="4094200"/>
            <a:ext cx="3829049" cy="1200246"/>
          </a:xfrm>
          <a:prstGeom prst="bentUpArrow">
            <a:avLst>
              <a:gd name="adj1" fmla="val 25000"/>
              <a:gd name="adj2" fmla="val 33855"/>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nt-Up Arrow 24">
            <a:extLst>
              <a:ext uri="{FF2B5EF4-FFF2-40B4-BE49-F238E27FC236}">
                <a16:creationId xmlns:a16="http://schemas.microsoft.com/office/drawing/2014/main" id="{34FF2A8C-D07F-D813-DF75-AB46F8A9F2B2}"/>
              </a:ext>
            </a:extLst>
          </p:cNvPr>
          <p:cNvSpPr/>
          <p:nvPr/>
        </p:nvSpPr>
        <p:spPr>
          <a:xfrm rot="10800000" flipH="1">
            <a:off x="10849676" y="4124417"/>
            <a:ext cx="3224728" cy="1139812"/>
          </a:xfrm>
          <a:prstGeom prst="bentUpArrow">
            <a:avLst>
              <a:gd name="adj1" fmla="val 25000"/>
              <a:gd name="adj2" fmla="val 33855"/>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2522CD50-FA16-C9E1-343E-D3778FE4B274}"/>
              </a:ext>
            </a:extLst>
          </p:cNvPr>
          <p:cNvSpPr/>
          <p:nvPr/>
        </p:nvSpPr>
        <p:spPr>
          <a:xfrm>
            <a:off x="9049407" y="3865600"/>
            <a:ext cx="228600" cy="228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5ECA0D2-1A0E-3383-0CBF-5DDEA2D25228}"/>
              </a:ext>
            </a:extLst>
          </p:cNvPr>
          <p:cNvSpPr txBox="1"/>
          <p:nvPr/>
        </p:nvSpPr>
        <p:spPr>
          <a:xfrm>
            <a:off x="1925155" y="8134889"/>
            <a:ext cx="6342249" cy="2031325"/>
          </a:xfrm>
          <a:prstGeom prst="rect">
            <a:avLst/>
          </a:prstGeom>
          <a:noFill/>
        </p:spPr>
        <p:txBody>
          <a:bodyPr wrap="none" rtlCol="0">
            <a:spAutoFit/>
          </a:bodyPr>
          <a:lstStyle/>
          <a:p>
            <a:r>
              <a:rPr lang="en-US" dirty="0">
                <a:highlight>
                  <a:srgbClr val="FFFF00"/>
                </a:highlight>
              </a:rPr>
              <a:t>1. We will use stack and linked list to store the data of the donors.</a:t>
            </a:r>
          </a:p>
          <a:p>
            <a:r>
              <a:rPr lang="en-US" dirty="0">
                <a:highlight>
                  <a:srgbClr val="FFFF00"/>
                </a:highlight>
              </a:rPr>
              <a:t>Because it is a Dynamic process where number of donors are </a:t>
            </a:r>
          </a:p>
          <a:p>
            <a:r>
              <a:rPr lang="en-US" dirty="0">
                <a:highlight>
                  <a:srgbClr val="FFFF00"/>
                </a:highlight>
              </a:rPr>
              <a:t>Not defined.</a:t>
            </a:r>
          </a:p>
          <a:p>
            <a:r>
              <a:rPr lang="en-US" dirty="0">
                <a:highlight>
                  <a:srgbClr val="FFFF00"/>
                </a:highlight>
              </a:rPr>
              <a:t>2. By using stack to add new donor our program will be able to </a:t>
            </a:r>
          </a:p>
          <a:p>
            <a:r>
              <a:rPr lang="en-US" dirty="0">
                <a:highlight>
                  <a:srgbClr val="FFFF00"/>
                </a:highlight>
              </a:rPr>
              <a:t>Avoid unnecessary traversal from head to the last of the node </a:t>
            </a:r>
          </a:p>
          <a:p>
            <a:r>
              <a:rPr lang="en-US" dirty="0">
                <a:highlight>
                  <a:srgbClr val="FFFF00"/>
                </a:highlight>
              </a:rPr>
              <a:t>For add new members.</a:t>
            </a:r>
          </a:p>
          <a:p>
            <a:endParaRPr lang="en-US" dirty="0">
              <a:highlight>
                <a:srgbClr val="FFFF00"/>
              </a:highlight>
            </a:endParaRPr>
          </a:p>
        </p:txBody>
      </p:sp>
      <p:sp>
        <p:nvSpPr>
          <p:cNvPr id="29" name="TextBox 28">
            <a:extLst>
              <a:ext uri="{FF2B5EF4-FFF2-40B4-BE49-F238E27FC236}">
                <a16:creationId xmlns:a16="http://schemas.microsoft.com/office/drawing/2014/main" id="{8BD90FEA-FD01-3CE6-4201-2B7C81801BA4}"/>
              </a:ext>
            </a:extLst>
          </p:cNvPr>
          <p:cNvSpPr txBox="1"/>
          <p:nvPr/>
        </p:nvSpPr>
        <p:spPr>
          <a:xfrm>
            <a:off x="744619" y="1613995"/>
            <a:ext cx="2848985" cy="369332"/>
          </a:xfrm>
          <a:prstGeom prst="rect">
            <a:avLst/>
          </a:prstGeom>
          <a:noFill/>
        </p:spPr>
        <p:txBody>
          <a:bodyPr wrap="none" rtlCol="0">
            <a:spAutoFit/>
          </a:bodyPr>
          <a:lstStyle/>
          <a:p>
            <a:r>
              <a:rPr lang="en-US" b="1" dirty="0"/>
              <a:t>Structure for Donors Details</a:t>
            </a:r>
          </a:p>
        </p:txBody>
      </p:sp>
      <p:sp>
        <p:nvSpPr>
          <p:cNvPr id="30" name="Curved Right Arrow 29">
            <a:extLst>
              <a:ext uri="{FF2B5EF4-FFF2-40B4-BE49-F238E27FC236}">
                <a16:creationId xmlns:a16="http://schemas.microsoft.com/office/drawing/2014/main" id="{F341B13A-7493-4F49-FC70-9220C2F6F2E3}"/>
              </a:ext>
            </a:extLst>
          </p:cNvPr>
          <p:cNvSpPr/>
          <p:nvPr/>
        </p:nvSpPr>
        <p:spPr>
          <a:xfrm>
            <a:off x="1147275" y="4580707"/>
            <a:ext cx="967658" cy="205740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1" name="Picture 30">
            <a:extLst>
              <a:ext uri="{FF2B5EF4-FFF2-40B4-BE49-F238E27FC236}">
                <a16:creationId xmlns:a16="http://schemas.microsoft.com/office/drawing/2014/main" id="{076740E0-E5E9-837F-09FF-C20465CD78A9}"/>
              </a:ext>
            </a:extLst>
          </p:cNvPr>
          <p:cNvPicPr>
            <a:picLocks noChangeAspect="1"/>
          </p:cNvPicPr>
          <p:nvPr/>
        </p:nvPicPr>
        <p:blipFill>
          <a:blip r:embed="rId12"/>
          <a:stretch>
            <a:fillRect/>
          </a:stretch>
        </p:blipFill>
        <p:spPr>
          <a:xfrm>
            <a:off x="384477" y="2085045"/>
            <a:ext cx="3440535" cy="2685012"/>
          </a:xfrm>
          <a:prstGeom prst="rect">
            <a:avLst/>
          </a:prstGeom>
        </p:spPr>
      </p:pic>
      <p:sp>
        <p:nvSpPr>
          <p:cNvPr id="32" name="Rounded Rectangle 31">
            <a:extLst>
              <a:ext uri="{FF2B5EF4-FFF2-40B4-BE49-F238E27FC236}">
                <a16:creationId xmlns:a16="http://schemas.microsoft.com/office/drawing/2014/main" id="{236230B9-51A6-4986-4A61-AA8904F11E06}"/>
              </a:ext>
            </a:extLst>
          </p:cNvPr>
          <p:cNvSpPr/>
          <p:nvPr/>
        </p:nvSpPr>
        <p:spPr>
          <a:xfrm>
            <a:off x="11595098" y="7500761"/>
            <a:ext cx="4254501" cy="2595739"/>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A linear search operation will be performed at the stack. If the Blood group of the patient and blood group of the user matches we will print the entire node details until we found the NULL part of our stack</a:t>
            </a:r>
          </a:p>
        </p:txBody>
      </p:sp>
      <p:sp>
        <p:nvSpPr>
          <p:cNvPr id="33" name="Curved Left Arrow 32">
            <a:extLst>
              <a:ext uri="{FF2B5EF4-FFF2-40B4-BE49-F238E27FC236}">
                <a16:creationId xmlns:a16="http://schemas.microsoft.com/office/drawing/2014/main" id="{98ACD2F3-7215-4CD9-A979-C9E8033AF43D}"/>
              </a:ext>
            </a:extLst>
          </p:cNvPr>
          <p:cNvSpPr/>
          <p:nvPr/>
        </p:nvSpPr>
        <p:spPr>
          <a:xfrm rot="21256627">
            <a:off x="15743524" y="6121068"/>
            <a:ext cx="1035756" cy="3093250"/>
          </a:xfrm>
          <a:prstGeom prst="curvedLeftArrow">
            <a:avLst>
              <a:gd name="adj1" fmla="val 25000"/>
              <a:gd name="adj2" fmla="val 50000"/>
              <a:gd name="adj3" fmla="val 7057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A54642A3-7F03-F89A-5852-DD22A26D05B1}"/>
              </a:ext>
            </a:extLst>
          </p:cNvPr>
          <p:cNvSpPr txBox="1"/>
          <p:nvPr/>
        </p:nvSpPr>
        <p:spPr>
          <a:xfrm>
            <a:off x="7033588" y="419100"/>
            <a:ext cx="4449423" cy="523220"/>
          </a:xfrm>
          <a:prstGeom prst="rect">
            <a:avLst/>
          </a:prstGeom>
          <a:noFill/>
        </p:spPr>
        <p:txBody>
          <a:bodyPr wrap="none" rtlCol="0">
            <a:spAutoFit/>
          </a:bodyPr>
          <a:lstStyle/>
          <a:p>
            <a:r>
              <a:rPr lang="en-US" sz="2800" b="1" dirty="0">
                <a:solidFill>
                  <a:srgbClr val="FF0000"/>
                </a:solidFill>
                <a:highlight>
                  <a:srgbClr val="FFFF00"/>
                </a:highlight>
              </a:rPr>
              <a:t>BLOOD DONOATION CENTRE</a:t>
            </a:r>
          </a:p>
        </p:txBody>
      </p:sp>
      <p:pic>
        <p:nvPicPr>
          <p:cNvPr id="4" name="Picture 3">
            <a:extLst>
              <a:ext uri="{FF2B5EF4-FFF2-40B4-BE49-F238E27FC236}">
                <a16:creationId xmlns:a16="http://schemas.microsoft.com/office/drawing/2014/main" id="{9EB323EC-2206-7BED-C583-7DEC7D4C1E8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402628" y="528300"/>
            <a:ext cx="2904172" cy="3181116"/>
          </a:xfrm>
          <a:prstGeom prst="rect">
            <a:avLst/>
          </a:prstGeom>
        </p:spPr>
      </p:pic>
    </p:spTree>
    <p:extLst>
      <p:ext uri="{BB962C8B-B14F-4D97-AF65-F5344CB8AC3E}">
        <p14:creationId xmlns:p14="http://schemas.microsoft.com/office/powerpoint/2010/main" val="4005490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7603" y="386621"/>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6230600" y="-5730031"/>
            <a:ext cx="9872358" cy="80541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66895" y="8936385"/>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00918" y="8435467"/>
            <a:ext cx="1001836" cy="1001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159047" y="405435"/>
            <a:ext cx="1615696" cy="565785"/>
          </a:xfrm>
          <a:prstGeom prst="rect">
            <a:avLst/>
          </a:prstGeom>
        </p:spPr>
        <p:txBody>
          <a:bodyPr lIns="0" tIns="0" rIns="0" bIns="0" rtlCol="0" anchor="t">
            <a:spAutoFit/>
          </a:bodyPr>
          <a:lstStyle/>
          <a:p>
            <a:pPr>
              <a:lnSpc>
                <a:spcPts val="2220"/>
              </a:lnSpc>
            </a:pPr>
            <a:r>
              <a:rPr lang="en-US" sz="2000" dirty="0">
                <a:solidFill>
                  <a:srgbClr val="193378"/>
                </a:solidFill>
                <a:latin typeface="Montserrat Classic"/>
              </a:rPr>
              <a:t>SAST</a:t>
            </a:r>
          </a:p>
          <a:p>
            <a:pPr>
              <a:lnSpc>
                <a:spcPts val="2220"/>
              </a:lnSpc>
            </a:pPr>
            <a:r>
              <a:rPr lang="en-US" sz="2000" dirty="0">
                <a:solidFill>
                  <a:srgbClr val="193378"/>
                </a:solidFill>
                <a:latin typeface="Montserrat Classic"/>
              </a:rPr>
              <a:t>Medical</a:t>
            </a:r>
          </a:p>
        </p:txBody>
      </p:sp>
      <p:sp>
        <p:nvSpPr>
          <p:cNvPr id="3" name="TextBox 2">
            <a:extLst>
              <a:ext uri="{FF2B5EF4-FFF2-40B4-BE49-F238E27FC236}">
                <a16:creationId xmlns:a16="http://schemas.microsoft.com/office/drawing/2014/main" id="{103FFB4A-324D-9465-7FB1-DA9A81904F11}"/>
              </a:ext>
            </a:extLst>
          </p:cNvPr>
          <p:cNvSpPr txBox="1"/>
          <p:nvPr/>
        </p:nvSpPr>
        <p:spPr>
          <a:xfrm>
            <a:off x="7463091" y="121233"/>
            <a:ext cx="3361818" cy="523220"/>
          </a:xfrm>
          <a:prstGeom prst="rect">
            <a:avLst/>
          </a:prstGeom>
          <a:noFill/>
        </p:spPr>
        <p:txBody>
          <a:bodyPr wrap="none" rtlCol="0">
            <a:spAutoFit/>
          </a:bodyPr>
          <a:lstStyle/>
          <a:p>
            <a:r>
              <a:rPr lang="en-US" sz="2800" b="1" dirty="0">
                <a:solidFill>
                  <a:srgbClr val="FF0000"/>
                </a:solidFill>
                <a:highlight>
                  <a:srgbClr val="FFFF00"/>
                </a:highlight>
              </a:rPr>
              <a:t>Health Care Packages</a:t>
            </a:r>
          </a:p>
        </p:txBody>
      </p:sp>
      <p:pic>
        <p:nvPicPr>
          <p:cNvPr id="4" name="Picture 3">
            <a:extLst>
              <a:ext uri="{FF2B5EF4-FFF2-40B4-BE49-F238E27FC236}">
                <a16:creationId xmlns:a16="http://schemas.microsoft.com/office/drawing/2014/main" id="{84308088-DA4D-AF04-3CB5-B12628F36DD8}"/>
              </a:ext>
            </a:extLst>
          </p:cNvPr>
          <p:cNvPicPr>
            <a:picLocks noChangeAspect="1"/>
          </p:cNvPicPr>
          <p:nvPr/>
        </p:nvPicPr>
        <p:blipFill>
          <a:blip r:embed="rId6"/>
          <a:stretch>
            <a:fillRect/>
          </a:stretch>
        </p:blipFill>
        <p:spPr>
          <a:xfrm>
            <a:off x="482160" y="1129914"/>
            <a:ext cx="7227835" cy="7305553"/>
          </a:xfrm>
          <a:prstGeom prst="rect">
            <a:avLst/>
          </a:prstGeom>
        </p:spPr>
      </p:pic>
      <p:pic>
        <p:nvPicPr>
          <p:cNvPr id="5" name="Picture 4">
            <a:extLst>
              <a:ext uri="{FF2B5EF4-FFF2-40B4-BE49-F238E27FC236}">
                <a16:creationId xmlns:a16="http://schemas.microsoft.com/office/drawing/2014/main" id="{4F1C1493-7A26-00CE-A353-EB403D93DE2F}"/>
              </a:ext>
            </a:extLst>
          </p:cNvPr>
          <p:cNvPicPr>
            <a:picLocks noChangeAspect="1"/>
          </p:cNvPicPr>
          <p:nvPr/>
        </p:nvPicPr>
        <p:blipFill>
          <a:blip r:embed="rId7"/>
          <a:stretch>
            <a:fillRect/>
          </a:stretch>
        </p:blipFill>
        <p:spPr>
          <a:xfrm>
            <a:off x="7891209" y="1129914"/>
            <a:ext cx="5867400" cy="5162483"/>
          </a:xfrm>
          <a:prstGeom prst="rect">
            <a:avLst/>
          </a:prstGeom>
        </p:spPr>
      </p:pic>
      <p:sp>
        <p:nvSpPr>
          <p:cNvPr id="8" name="Rounded Rectangle 7">
            <a:extLst>
              <a:ext uri="{FF2B5EF4-FFF2-40B4-BE49-F238E27FC236}">
                <a16:creationId xmlns:a16="http://schemas.microsoft.com/office/drawing/2014/main" id="{284BB37A-F1A4-1331-5878-7D61B9CA5AEE}"/>
              </a:ext>
            </a:extLst>
          </p:cNvPr>
          <p:cNvSpPr/>
          <p:nvPr/>
        </p:nvSpPr>
        <p:spPr>
          <a:xfrm>
            <a:off x="7891209" y="6515100"/>
            <a:ext cx="5914156" cy="3048000"/>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1. Stack implementation suits our project as it adheres to the Last In, First Out (LIFO) principle.</a:t>
            </a:r>
          </a:p>
          <a:p>
            <a:r>
              <a:rPr lang="en-US" b="1" dirty="0">
                <a:solidFill>
                  <a:schemeClr val="tx1"/>
                </a:solidFill>
              </a:rPr>
              <a:t>2. Adding new health check-up packages becomes straightforward without the need to traverse the list.</a:t>
            </a:r>
          </a:p>
          <a:p>
            <a:r>
              <a:rPr lang="en-US" b="1" dirty="0">
                <a:solidFill>
                  <a:schemeClr val="tx1"/>
                </a:solidFill>
              </a:rPr>
              <a:t>3. Stack operations offer constant-time complexity, ensuring efficient handling of entries.</a:t>
            </a:r>
          </a:p>
          <a:p>
            <a:r>
              <a:rPr lang="en-US" b="1" dirty="0">
                <a:solidFill>
                  <a:schemeClr val="tx1"/>
                </a:solidFill>
              </a:rPr>
              <a:t>4. The LIFO nature of stacks aligns well with the task of managing health check-up packages.</a:t>
            </a:r>
          </a:p>
        </p:txBody>
      </p:sp>
      <p:pic>
        <p:nvPicPr>
          <p:cNvPr id="19" name="Picture 18">
            <a:extLst>
              <a:ext uri="{FF2B5EF4-FFF2-40B4-BE49-F238E27FC236}">
                <a16:creationId xmlns:a16="http://schemas.microsoft.com/office/drawing/2014/main" id="{47916649-0100-74DC-79F4-62E0FA923031}"/>
              </a:ext>
            </a:extLst>
          </p:cNvPr>
          <p:cNvPicPr>
            <a:picLocks noChangeAspect="1"/>
          </p:cNvPicPr>
          <p:nvPr/>
        </p:nvPicPr>
        <p:blipFill>
          <a:blip r:embed="rId8"/>
          <a:stretch>
            <a:fillRect/>
          </a:stretch>
        </p:blipFill>
        <p:spPr>
          <a:xfrm rot="16200000">
            <a:off x="11690676" y="3975186"/>
            <a:ext cx="8070997" cy="2380451"/>
          </a:xfrm>
          <a:prstGeom prst="rect">
            <a:avLst/>
          </a:prstGeom>
        </p:spPr>
      </p:pic>
      <p:sp>
        <p:nvSpPr>
          <p:cNvPr id="20" name="Right Arrow 19">
            <a:extLst>
              <a:ext uri="{FF2B5EF4-FFF2-40B4-BE49-F238E27FC236}">
                <a16:creationId xmlns:a16="http://schemas.microsoft.com/office/drawing/2014/main" id="{46508151-40D2-ABB5-0650-5B53B58EF640}"/>
              </a:ext>
            </a:extLst>
          </p:cNvPr>
          <p:cNvSpPr/>
          <p:nvPr/>
        </p:nvSpPr>
        <p:spPr>
          <a:xfrm>
            <a:off x="13758609" y="3695700"/>
            <a:ext cx="77734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703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tart Every Collaborative Session with a Defined Purpose and Set of Desired  Outcomes: Stay Focused and">
            <a:extLst>
              <a:ext uri="{FF2B5EF4-FFF2-40B4-BE49-F238E27FC236}">
                <a16:creationId xmlns:a16="http://schemas.microsoft.com/office/drawing/2014/main" id="{9275A049-134B-71BA-AAF6-0856464DE583}"/>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776975" y="1569025"/>
            <a:ext cx="14734047" cy="7827462"/>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p:nvPr/>
        </p:nvSpPr>
        <p:spPr>
          <a:xfrm>
            <a:off x="587603" y="386621"/>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16230600" y="-5730031"/>
            <a:ext cx="9872358" cy="80541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66895" y="8936385"/>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00918" y="8435467"/>
            <a:ext cx="1001836" cy="1001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159047" y="405435"/>
            <a:ext cx="1615696" cy="565785"/>
          </a:xfrm>
          <a:prstGeom prst="rect">
            <a:avLst/>
          </a:prstGeom>
        </p:spPr>
        <p:txBody>
          <a:bodyPr lIns="0" tIns="0" rIns="0" bIns="0" rtlCol="0" anchor="t">
            <a:spAutoFit/>
          </a:bodyPr>
          <a:lstStyle/>
          <a:p>
            <a:pPr>
              <a:lnSpc>
                <a:spcPts val="2220"/>
              </a:lnSpc>
            </a:pPr>
            <a:r>
              <a:rPr lang="en-US" sz="2000" dirty="0">
                <a:solidFill>
                  <a:srgbClr val="193378"/>
                </a:solidFill>
                <a:latin typeface="Montserrat Classic"/>
              </a:rPr>
              <a:t>SAST</a:t>
            </a:r>
          </a:p>
          <a:p>
            <a:pPr>
              <a:lnSpc>
                <a:spcPts val="2220"/>
              </a:lnSpc>
            </a:pPr>
            <a:r>
              <a:rPr lang="en-US" sz="2000" dirty="0">
                <a:solidFill>
                  <a:srgbClr val="193378"/>
                </a:solidFill>
                <a:latin typeface="Montserrat Classic"/>
              </a:rPr>
              <a:t>Medical</a:t>
            </a:r>
          </a:p>
        </p:txBody>
      </p:sp>
      <p:sp>
        <p:nvSpPr>
          <p:cNvPr id="6" name="TextBox 5">
            <a:extLst>
              <a:ext uri="{FF2B5EF4-FFF2-40B4-BE49-F238E27FC236}">
                <a16:creationId xmlns:a16="http://schemas.microsoft.com/office/drawing/2014/main" id="{2A1A9D71-1B07-E922-E216-E6D6CC277CD3}"/>
              </a:ext>
            </a:extLst>
          </p:cNvPr>
          <p:cNvSpPr txBox="1"/>
          <p:nvPr/>
        </p:nvSpPr>
        <p:spPr>
          <a:xfrm>
            <a:off x="7154158" y="645655"/>
            <a:ext cx="3979679" cy="584775"/>
          </a:xfrm>
          <a:prstGeom prst="rect">
            <a:avLst/>
          </a:prstGeom>
          <a:noFill/>
        </p:spPr>
        <p:txBody>
          <a:bodyPr wrap="none" rtlCol="0">
            <a:spAutoFit/>
          </a:bodyPr>
          <a:lstStyle/>
          <a:p>
            <a:r>
              <a:rPr lang="en-US" sz="3200" b="1" dirty="0">
                <a:solidFill>
                  <a:srgbClr val="FF0000"/>
                </a:solidFill>
                <a:highlight>
                  <a:srgbClr val="FFFF00"/>
                </a:highlight>
              </a:rPr>
              <a:t>EXPECTED OUTCOMES</a:t>
            </a:r>
          </a:p>
        </p:txBody>
      </p:sp>
      <p:sp>
        <p:nvSpPr>
          <p:cNvPr id="7" name="Rounded Rectangle 6">
            <a:extLst>
              <a:ext uri="{FF2B5EF4-FFF2-40B4-BE49-F238E27FC236}">
                <a16:creationId xmlns:a16="http://schemas.microsoft.com/office/drawing/2014/main" id="{B5C7EAD7-C869-D2B1-D361-19C6CFE37FDD}"/>
              </a:ext>
            </a:extLst>
          </p:cNvPr>
          <p:cNvSpPr/>
          <p:nvPr/>
        </p:nvSpPr>
        <p:spPr>
          <a:xfrm>
            <a:off x="1103268" y="2416515"/>
            <a:ext cx="15915041" cy="6588804"/>
          </a:xfrm>
          <a:prstGeom prst="roundRect">
            <a:avLst/>
          </a:prstGeom>
          <a:solidFill>
            <a:schemeClr val="accent1">
              <a:alpha val="3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spcBef>
                <a:spcPts val="0"/>
              </a:spcBef>
              <a:spcAft>
                <a:spcPts val="0"/>
              </a:spcAft>
            </a:pPr>
            <a:r>
              <a:rPr lang="en-US" sz="2400" b="1" i="0" u="none" strike="noStrike" dirty="0">
                <a:solidFill>
                  <a:srgbClr val="000000"/>
                </a:solidFill>
                <a:effectLst/>
                <a:latin typeface="Arial" panose="020B0604020202020204" pitchFamily="34" charset="0"/>
              </a:rPr>
              <a:t>1. Smooth Operations: </a:t>
            </a:r>
            <a:r>
              <a:rPr lang="en-US" sz="2400" b="0" i="0" u="none" strike="noStrike" dirty="0">
                <a:solidFill>
                  <a:srgbClr val="000000"/>
                </a:solidFill>
                <a:effectLst/>
                <a:latin typeface="Arial" panose="020B0604020202020204" pitchFamily="34" charset="0"/>
              </a:rPr>
              <a:t>Making things run smoothly behind the scenes, so everyone can focus on what matters most – providing care.</a:t>
            </a:r>
            <a:endParaRPr lang="en-US" sz="2400" b="0" dirty="0">
              <a:effectLst/>
            </a:endParaRPr>
          </a:p>
          <a:p>
            <a:pPr rtl="0">
              <a:spcBef>
                <a:spcPts val="0"/>
              </a:spcBef>
              <a:spcAft>
                <a:spcPts val="0"/>
              </a:spcAft>
            </a:pPr>
            <a:r>
              <a:rPr lang="en-US" sz="2400" b="1" i="0" u="none" strike="noStrike" dirty="0">
                <a:solidFill>
                  <a:srgbClr val="000000"/>
                </a:solidFill>
                <a:effectLst/>
                <a:latin typeface="Arial" panose="020B0604020202020204" pitchFamily="34" charset="0"/>
              </a:rPr>
              <a:t>2. Happy Patients: </a:t>
            </a:r>
            <a:r>
              <a:rPr lang="en-US" sz="2400" b="0" i="0" u="none" strike="noStrike" dirty="0">
                <a:solidFill>
                  <a:srgbClr val="000000"/>
                </a:solidFill>
                <a:effectLst/>
                <a:latin typeface="Arial" panose="020B0604020202020204" pitchFamily="34" charset="0"/>
              </a:rPr>
              <a:t>Creating a hassle-free experience with easy scheduling and shorter wait times, because nobody likes waiting around!</a:t>
            </a:r>
            <a:endParaRPr lang="en-US" sz="2400" b="0" dirty="0">
              <a:effectLst/>
            </a:endParaRPr>
          </a:p>
          <a:p>
            <a:pPr rtl="0">
              <a:spcBef>
                <a:spcPts val="0"/>
              </a:spcBef>
              <a:spcAft>
                <a:spcPts val="0"/>
              </a:spcAft>
            </a:pPr>
            <a:r>
              <a:rPr lang="en-US" sz="2400" b="1" i="0" u="none" strike="noStrike" dirty="0">
                <a:solidFill>
                  <a:srgbClr val="000000"/>
                </a:solidFill>
                <a:effectLst/>
                <a:latin typeface="Arial" panose="020B0604020202020204" pitchFamily="34" charset="0"/>
              </a:rPr>
              <a:t>3. Better Record-Keeping: </a:t>
            </a:r>
            <a:r>
              <a:rPr lang="en-US" sz="2400" b="0" i="0" u="none" strike="noStrike" dirty="0">
                <a:solidFill>
                  <a:srgbClr val="000000"/>
                </a:solidFill>
                <a:effectLst/>
                <a:latin typeface="Arial" panose="020B0604020202020204" pitchFamily="34" charset="0"/>
              </a:rPr>
              <a:t>Keeping track of patient info like a pro, so doctors have all they need at their fingertips.</a:t>
            </a:r>
            <a:endParaRPr lang="en-US" sz="2400" b="0" dirty="0">
              <a:effectLst/>
            </a:endParaRPr>
          </a:p>
          <a:p>
            <a:pPr rtl="0">
              <a:spcBef>
                <a:spcPts val="0"/>
              </a:spcBef>
              <a:spcAft>
                <a:spcPts val="0"/>
              </a:spcAft>
            </a:pPr>
            <a:r>
              <a:rPr lang="en-US" sz="2400" b="1" i="0" u="none" strike="noStrike" dirty="0">
                <a:solidFill>
                  <a:srgbClr val="000000"/>
                </a:solidFill>
                <a:effectLst/>
                <a:latin typeface="Arial" panose="020B0604020202020204" pitchFamily="34" charset="0"/>
              </a:rPr>
              <a:t>4. Encouraging Wellness: </a:t>
            </a:r>
            <a:r>
              <a:rPr lang="en-US" sz="2400" b="0" i="0" u="none" strike="noStrike" dirty="0">
                <a:solidFill>
                  <a:srgbClr val="000000"/>
                </a:solidFill>
                <a:effectLst/>
                <a:latin typeface="Arial" panose="020B0604020202020204" pitchFamily="34" charset="0"/>
              </a:rPr>
              <a:t>Cheering on healthy habits and community involvement, because health is about more than just appointments.</a:t>
            </a:r>
            <a:endParaRPr lang="en-US" sz="2400" b="0" dirty="0">
              <a:effectLst/>
            </a:endParaRPr>
          </a:p>
          <a:p>
            <a:pPr rtl="0">
              <a:spcBef>
                <a:spcPts val="0"/>
              </a:spcBef>
              <a:spcAft>
                <a:spcPts val="0"/>
              </a:spcAft>
            </a:pPr>
            <a:r>
              <a:rPr lang="en-US" sz="2400" b="1" i="0" u="none" strike="noStrike" dirty="0">
                <a:solidFill>
                  <a:srgbClr val="000000"/>
                </a:solidFill>
                <a:effectLst/>
                <a:latin typeface="Arial" panose="020B0604020202020204" pitchFamily="34" charset="0"/>
              </a:rPr>
              <a:t>5. Healthcare for All: </a:t>
            </a:r>
            <a:r>
              <a:rPr lang="en-US" sz="2400" b="0" i="0" u="none" strike="noStrike" dirty="0">
                <a:solidFill>
                  <a:srgbClr val="000000"/>
                </a:solidFill>
                <a:effectLst/>
                <a:latin typeface="Arial" panose="020B0604020202020204" pitchFamily="34" charset="0"/>
              </a:rPr>
              <a:t>Making sure everyone gets the care they need, wherever they are, because health shouldn't have barriers.</a:t>
            </a:r>
            <a:endParaRPr lang="en-US" sz="2400" b="0" dirty="0">
              <a:effectLst/>
            </a:endParaRPr>
          </a:p>
          <a:p>
            <a:pPr rtl="0">
              <a:spcBef>
                <a:spcPts val="0"/>
              </a:spcBef>
              <a:spcAft>
                <a:spcPts val="0"/>
              </a:spcAft>
            </a:pPr>
            <a:r>
              <a:rPr lang="en-US" sz="2400" b="1" i="0" u="none" strike="noStrike" dirty="0">
                <a:solidFill>
                  <a:srgbClr val="000000"/>
                </a:solidFill>
                <a:effectLst/>
                <a:latin typeface="Arial" panose="020B0604020202020204" pitchFamily="34" charset="0"/>
              </a:rPr>
              <a:t>6. Using Resources Wisely: </a:t>
            </a:r>
            <a:r>
              <a:rPr lang="en-US" sz="2400" b="0" i="0" u="none" strike="noStrike" dirty="0">
                <a:solidFill>
                  <a:srgbClr val="000000"/>
                </a:solidFill>
                <a:effectLst/>
                <a:latin typeface="Arial" panose="020B0604020202020204" pitchFamily="34" charset="0"/>
              </a:rPr>
              <a:t>Getting the most out of what we have, so we can do more with less – it's good for everyone!</a:t>
            </a:r>
            <a:endParaRPr lang="en-US" sz="2400" b="0" dirty="0">
              <a:effectLst/>
            </a:endParaRPr>
          </a:p>
          <a:p>
            <a:pPr rtl="0">
              <a:spcBef>
                <a:spcPts val="0"/>
              </a:spcBef>
              <a:spcAft>
                <a:spcPts val="0"/>
              </a:spcAft>
            </a:pPr>
            <a:r>
              <a:rPr lang="en-US" sz="2400" b="1" dirty="0">
                <a:solidFill>
                  <a:srgbClr val="000000"/>
                </a:solidFill>
                <a:latin typeface="Arial" panose="020B0604020202020204" pitchFamily="34" charset="0"/>
              </a:rPr>
              <a:t>7</a:t>
            </a:r>
            <a:r>
              <a:rPr lang="en-US" sz="2400" b="1" i="0" u="none" strike="noStrike" dirty="0">
                <a:solidFill>
                  <a:srgbClr val="000000"/>
                </a:solidFill>
                <a:effectLst/>
                <a:latin typeface="Arial" panose="020B0604020202020204" pitchFamily="34" charset="0"/>
              </a:rPr>
              <a:t>. Changing Lives: </a:t>
            </a:r>
            <a:r>
              <a:rPr lang="en-US" sz="2400" b="0" i="0" u="none" strike="noStrike" dirty="0">
                <a:solidFill>
                  <a:srgbClr val="000000"/>
                </a:solidFill>
                <a:effectLst/>
                <a:latin typeface="Arial" panose="020B0604020202020204" pitchFamily="34" charset="0"/>
              </a:rPr>
              <a:t>Creating a world where healthcare is easy, accessible, and centered around you – because everyone deserves to be healthy and happy.</a:t>
            </a:r>
            <a:endParaRPr lang="en-US" sz="2400" b="0" dirty="0">
              <a:effectLst/>
            </a:endParaRPr>
          </a:p>
        </p:txBody>
      </p:sp>
    </p:spTree>
    <p:extLst>
      <p:ext uri="{BB962C8B-B14F-4D97-AF65-F5344CB8AC3E}">
        <p14:creationId xmlns:p14="http://schemas.microsoft.com/office/powerpoint/2010/main" val="3330169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p 10 Smart Ways to Better Team Collaboration">
            <a:extLst>
              <a:ext uri="{FF2B5EF4-FFF2-40B4-BE49-F238E27FC236}">
                <a16:creationId xmlns:a16="http://schemas.microsoft.com/office/drawing/2014/main" id="{1E7AB4D0-4A84-F926-A415-91D140C371B7}"/>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20366" y="1"/>
            <a:ext cx="18308366" cy="1027557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p:nvPr/>
        </p:nvSpPr>
        <p:spPr>
          <a:xfrm>
            <a:off x="587603" y="386621"/>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16230600" y="-5730031"/>
            <a:ext cx="9872358" cy="80541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66895" y="8936385"/>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00918" y="8435467"/>
            <a:ext cx="1001836" cy="1001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159047" y="405435"/>
            <a:ext cx="1615696" cy="565785"/>
          </a:xfrm>
          <a:prstGeom prst="rect">
            <a:avLst/>
          </a:prstGeom>
        </p:spPr>
        <p:txBody>
          <a:bodyPr lIns="0" tIns="0" rIns="0" bIns="0" rtlCol="0" anchor="t">
            <a:spAutoFit/>
          </a:bodyPr>
          <a:lstStyle/>
          <a:p>
            <a:pPr>
              <a:lnSpc>
                <a:spcPts val="2220"/>
              </a:lnSpc>
            </a:pPr>
            <a:r>
              <a:rPr lang="en-US" sz="2000" dirty="0">
                <a:solidFill>
                  <a:srgbClr val="193378"/>
                </a:solidFill>
                <a:latin typeface="Montserrat Classic"/>
              </a:rPr>
              <a:t>SAST</a:t>
            </a:r>
          </a:p>
          <a:p>
            <a:pPr>
              <a:lnSpc>
                <a:spcPts val="2220"/>
              </a:lnSpc>
            </a:pPr>
            <a:r>
              <a:rPr lang="en-US" sz="2000" dirty="0">
                <a:solidFill>
                  <a:srgbClr val="193378"/>
                </a:solidFill>
                <a:latin typeface="Montserrat Classic"/>
              </a:rPr>
              <a:t>Medical</a:t>
            </a:r>
          </a:p>
        </p:txBody>
      </p:sp>
      <p:sp>
        <p:nvSpPr>
          <p:cNvPr id="3" name="TextBox 2">
            <a:extLst>
              <a:ext uri="{FF2B5EF4-FFF2-40B4-BE49-F238E27FC236}">
                <a16:creationId xmlns:a16="http://schemas.microsoft.com/office/drawing/2014/main" id="{103FFB4A-324D-9465-7FB1-DA9A81904F11}"/>
              </a:ext>
            </a:extLst>
          </p:cNvPr>
          <p:cNvSpPr txBox="1"/>
          <p:nvPr/>
        </p:nvSpPr>
        <p:spPr>
          <a:xfrm>
            <a:off x="6780564" y="886160"/>
            <a:ext cx="4726871" cy="769441"/>
          </a:xfrm>
          <a:prstGeom prst="rect">
            <a:avLst/>
          </a:prstGeom>
          <a:noFill/>
        </p:spPr>
        <p:txBody>
          <a:bodyPr wrap="none" rtlCol="0">
            <a:spAutoFit/>
          </a:bodyPr>
          <a:lstStyle/>
          <a:p>
            <a:r>
              <a:rPr lang="en-US" sz="4400" b="1" dirty="0">
                <a:solidFill>
                  <a:srgbClr val="FF0000"/>
                </a:solidFill>
                <a:highlight>
                  <a:srgbClr val="FFFF00"/>
                </a:highlight>
              </a:rPr>
              <a:t>Team Collaboration</a:t>
            </a:r>
          </a:p>
        </p:txBody>
      </p:sp>
      <p:sp>
        <p:nvSpPr>
          <p:cNvPr id="6" name="TextBox 5">
            <a:extLst>
              <a:ext uri="{FF2B5EF4-FFF2-40B4-BE49-F238E27FC236}">
                <a16:creationId xmlns:a16="http://schemas.microsoft.com/office/drawing/2014/main" id="{13FDD4B8-421E-17E4-F938-0C80E5B319B6}"/>
              </a:ext>
            </a:extLst>
          </p:cNvPr>
          <p:cNvSpPr txBox="1"/>
          <p:nvPr/>
        </p:nvSpPr>
        <p:spPr>
          <a:xfrm>
            <a:off x="1484850" y="2778057"/>
            <a:ext cx="15318298" cy="5509200"/>
          </a:xfrm>
          <a:prstGeom prst="rect">
            <a:avLst/>
          </a:prstGeom>
          <a:noFill/>
        </p:spPr>
        <p:txBody>
          <a:bodyPr wrap="square" rtlCol="0">
            <a:spAutoFit/>
          </a:bodyPr>
          <a:lstStyle/>
          <a:p>
            <a:r>
              <a:rPr lang="en-US" sz="4400" dirty="0"/>
              <a:t>Effective team collaboration was instrumental in driving the success of our Diagnostic Centre Management System project. Our diverse team, comprising members with varied skills and expertise, synergized efforts to merge technical proficiency with medical insight. Encouraging open communication and distributing responsibilities equitably, we adeptly tackled obstacles and leveraged each team member's strengths to achieve our objectives.</a:t>
            </a:r>
          </a:p>
        </p:txBody>
      </p:sp>
    </p:spTree>
    <p:extLst>
      <p:ext uri="{BB962C8B-B14F-4D97-AF65-F5344CB8AC3E}">
        <p14:creationId xmlns:p14="http://schemas.microsoft.com/office/powerpoint/2010/main" val="2179626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01144" y="-18304699"/>
            <a:ext cx="24872651" cy="248726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5" name="Freeform 5"/>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5400000">
            <a:off x="17167778" y="8684429"/>
            <a:ext cx="643831" cy="1902880"/>
            <a:chOff x="0" y="0"/>
            <a:chExt cx="660400" cy="1951851"/>
          </a:xfrm>
        </p:grpSpPr>
        <p:sp>
          <p:nvSpPr>
            <p:cNvPr id="7" name="Freeform 7"/>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8" name="TextBox 8"/>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9" name="Group 9"/>
          <p:cNvGrpSpPr/>
          <p:nvPr/>
        </p:nvGrpSpPr>
        <p:grpSpPr>
          <a:xfrm>
            <a:off x="16538253" y="9313953"/>
            <a:ext cx="643732" cy="6437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12" name="Freeform 12"/>
          <p:cNvSpPr/>
          <p:nvPr/>
        </p:nvSpPr>
        <p:spPr>
          <a:xfrm>
            <a:off x="16646149" y="9421850"/>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593747" y="5441150"/>
            <a:ext cx="4133217" cy="3219843"/>
            <a:chOff x="0" y="0"/>
            <a:chExt cx="1167517" cy="909515"/>
          </a:xfrm>
        </p:grpSpPr>
        <p:sp>
          <p:nvSpPr>
            <p:cNvPr id="14" name="Freeform 14"/>
            <p:cNvSpPr/>
            <p:nvPr/>
          </p:nvSpPr>
          <p:spPr>
            <a:xfrm>
              <a:off x="0" y="0"/>
              <a:ext cx="1167517" cy="909515"/>
            </a:xfrm>
            <a:custGeom>
              <a:avLst/>
              <a:gdLst/>
              <a:ahLst/>
              <a:cxnLst/>
              <a:rect l="l" t="t" r="r" b="b"/>
              <a:pathLst>
                <a:path w="1167517" h="909515">
                  <a:moveTo>
                    <a:pt x="65558" y="0"/>
                  </a:moveTo>
                  <a:lnTo>
                    <a:pt x="1101959" y="0"/>
                  </a:lnTo>
                  <a:cubicBezTo>
                    <a:pt x="1138166" y="0"/>
                    <a:pt x="1167517" y="29352"/>
                    <a:pt x="1167517" y="65558"/>
                  </a:cubicBezTo>
                  <a:lnTo>
                    <a:pt x="1167517" y="843956"/>
                  </a:lnTo>
                  <a:cubicBezTo>
                    <a:pt x="1167517" y="880163"/>
                    <a:pt x="1138166" y="909515"/>
                    <a:pt x="1101959" y="909515"/>
                  </a:cubicBezTo>
                  <a:lnTo>
                    <a:pt x="65558" y="909515"/>
                  </a:lnTo>
                  <a:cubicBezTo>
                    <a:pt x="29352" y="909515"/>
                    <a:pt x="0" y="880163"/>
                    <a:pt x="0" y="843956"/>
                  </a:cubicBezTo>
                  <a:lnTo>
                    <a:pt x="0" y="65558"/>
                  </a:lnTo>
                  <a:cubicBezTo>
                    <a:pt x="0" y="29352"/>
                    <a:pt x="29352" y="0"/>
                    <a:pt x="65558" y="0"/>
                  </a:cubicBezTo>
                  <a:close/>
                </a:path>
              </a:pathLst>
            </a:custGeom>
            <a:solidFill>
              <a:srgbClr val="3575FE"/>
            </a:solidFill>
          </p:spPr>
        </p:sp>
        <p:sp>
          <p:nvSpPr>
            <p:cNvPr id="15" name="TextBox 15"/>
            <p:cNvSpPr txBox="1"/>
            <p:nvPr/>
          </p:nvSpPr>
          <p:spPr>
            <a:xfrm>
              <a:off x="0" y="9525"/>
              <a:ext cx="1167517" cy="899990"/>
            </a:xfrm>
            <a:prstGeom prst="rect">
              <a:avLst/>
            </a:prstGeom>
          </p:spPr>
          <p:txBody>
            <a:bodyPr lIns="50800" tIns="50800" rIns="50800" bIns="50800" rtlCol="0" anchor="ctr"/>
            <a:lstStyle/>
            <a:p>
              <a:pPr algn="ctr">
                <a:lnSpc>
                  <a:spcPts val="2220"/>
                </a:lnSpc>
              </a:pPr>
              <a:endParaRPr/>
            </a:p>
          </p:txBody>
        </p:sp>
      </p:grpSp>
      <p:grpSp>
        <p:nvGrpSpPr>
          <p:cNvPr id="16" name="Group 16"/>
          <p:cNvGrpSpPr/>
          <p:nvPr/>
        </p:nvGrpSpPr>
        <p:grpSpPr>
          <a:xfrm>
            <a:off x="4901965" y="5441150"/>
            <a:ext cx="4133217" cy="3219843"/>
            <a:chOff x="0" y="0"/>
            <a:chExt cx="1167517" cy="909515"/>
          </a:xfrm>
        </p:grpSpPr>
        <p:sp>
          <p:nvSpPr>
            <p:cNvPr id="17" name="Freeform 17"/>
            <p:cNvSpPr/>
            <p:nvPr/>
          </p:nvSpPr>
          <p:spPr>
            <a:xfrm>
              <a:off x="0" y="0"/>
              <a:ext cx="1167517" cy="909515"/>
            </a:xfrm>
            <a:custGeom>
              <a:avLst/>
              <a:gdLst/>
              <a:ahLst/>
              <a:cxnLst/>
              <a:rect l="l" t="t" r="r" b="b"/>
              <a:pathLst>
                <a:path w="1167517" h="909515">
                  <a:moveTo>
                    <a:pt x="65558" y="0"/>
                  </a:moveTo>
                  <a:lnTo>
                    <a:pt x="1101959" y="0"/>
                  </a:lnTo>
                  <a:cubicBezTo>
                    <a:pt x="1138166" y="0"/>
                    <a:pt x="1167517" y="29352"/>
                    <a:pt x="1167517" y="65558"/>
                  </a:cubicBezTo>
                  <a:lnTo>
                    <a:pt x="1167517" y="843956"/>
                  </a:lnTo>
                  <a:cubicBezTo>
                    <a:pt x="1167517" y="880163"/>
                    <a:pt x="1138166" y="909515"/>
                    <a:pt x="1101959" y="909515"/>
                  </a:cubicBezTo>
                  <a:lnTo>
                    <a:pt x="65558" y="909515"/>
                  </a:lnTo>
                  <a:cubicBezTo>
                    <a:pt x="29352" y="909515"/>
                    <a:pt x="0" y="880163"/>
                    <a:pt x="0" y="843956"/>
                  </a:cubicBezTo>
                  <a:lnTo>
                    <a:pt x="0" y="65558"/>
                  </a:lnTo>
                  <a:cubicBezTo>
                    <a:pt x="0" y="29352"/>
                    <a:pt x="29352" y="0"/>
                    <a:pt x="65558" y="0"/>
                  </a:cubicBezTo>
                  <a:close/>
                </a:path>
              </a:pathLst>
            </a:custGeom>
            <a:solidFill>
              <a:srgbClr val="FFFFFF"/>
            </a:solidFill>
            <a:ln w="38100" cap="rnd">
              <a:solidFill>
                <a:srgbClr val="3575FE"/>
              </a:solidFill>
              <a:prstDash val="solid"/>
              <a:round/>
            </a:ln>
          </p:spPr>
        </p:sp>
        <p:sp>
          <p:nvSpPr>
            <p:cNvPr id="18" name="TextBox 18"/>
            <p:cNvSpPr txBox="1"/>
            <p:nvPr/>
          </p:nvSpPr>
          <p:spPr>
            <a:xfrm>
              <a:off x="0" y="9525"/>
              <a:ext cx="1167517" cy="899990"/>
            </a:xfrm>
            <a:prstGeom prst="rect">
              <a:avLst/>
            </a:prstGeom>
          </p:spPr>
          <p:txBody>
            <a:bodyPr lIns="50800" tIns="50800" rIns="50800" bIns="50800" rtlCol="0" anchor="ctr"/>
            <a:lstStyle/>
            <a:p>
              <a:pPr algn="ctr">
                <a:lnSpc>
                  <a:spcPts val="2220"/>
                </a:lnSpc>
              </a:pPr>
              <a:endParaRPr/>
            </a:p>
          </p:txBody>
        </p:sp>
      </p:grpSp>
      <p:grpSp>
        <p:nvGrpSpPr>
          <p:cNvPr id="19" name="Group 19"/>
          <p:cNvGrpSpPr/>
          <p:nvPr/>
        </p:nvGrpSpPr>
        <p:grpSpPr>
          <a:xfrm>
            <a:off x="9212802" y="5441150"/>
            <a:ext cx="4133217" cy="3219843"/>
            <a:chOff x="0" y="0"/>
            <a:chExt cx="1167517" cy="909515"/>
          </a:xfrm>
        </p:grpSpPr>
        <p:sp>
          <p:nvSpPr>
            <p:cNvPr id="20" name="Freeform 20"/>
            <p:cNvSpPr/>
            <p:nvPr/>
          </p:nvSpPr>
          <p:spPr>
            <a:xfrm>
              <a:off x="0" y="0"/>
              <a:ext cx="1167517" cy="909515"/>
            </a:xfrm>
            <a:custGeom>
              <a:avLst/>
              <a:gdLst/>
              <a:ahLst/>
              <a:cxnLst/>
              <a:rect l="l" t="t" r="r" b="b"/>
              <a:pathLst>
                <a:path w="1167517" h="909515">
                  <a:moveTo>
                    <a:pt x="65558" y="0"/>
                  </a:moveTo>
                  <a:lnTo>
                    <a:pt x="1101959" y="0"/>
                  </a:lnTo>
                  <a:cubicBezTo>
                    <a:pt x="1138166" y="0"/>
                    <a:pt x="1167517" y="29352"/>
                    <a:pt x="1167517" y="65558"/>
                  </a:cubicBezTo>
                  <a:lnTo>
                    <a:pt x="1167517" y="843956"/>
                  </a:lnTo>
                  <a:cubicBezTo>
                    <a:pt x="1167517" y="880163"/>
                    <a:pt x="1138166" y="909515"/>
                    <a:pt x="1101959" y="909515"/>
                  </a:cubicBezTo>
                  <a:lnTo>
                    <a:pt x="65558" y="909515"/>
                  </a:lnTo>
                  <a:cubicBezTo>
                    <a:pt x="29352" y="909515"/>
                    <a:pt x="0" y="880163"/>
                    <a:pt x="0" y="843956"/>
                  </a:cubicBezTo>
                  <a:lnTo>
                    <a:pt x="0" y="65558"/>
                  </a:lnTo>
                  <a:cubicBezTo>
                    <a:pt x="0" y="29352"/>
                    <a:pt x="29352" y="0"/>
                    <a:pt x="65558" y="0"/>
                  </a:cubicBezTo>
                  <a:close/>
                </a:path>
              </a:pathLst>
            </a:custGeom>
            <a:solidFill>
              <a:srgbClr val="3575FE"/>
            </a:solidFill>
          </p:spPr>
        </p:sp>
        <p:sp>
          <p:nvSpPr>
            <p:cNvPr id="21" name="TextBox 21"/>
            <p:cNvSpPr txBox="1"/>
            <p:nvPr/>
          </p:nvSpPr>
          <p:spPr>
            <a:xfrm>
              <a:off x="0" y="9525"/>
              <a:ext cx="1167517" cy="899990"/>
            </a:xfrm>
            <a:prstGeom prst="rect">
              <a:avLst/>
            </a:prstGeom>
          </p:spPr>
          <p:txBody>
            <a:bodyPr lIns="50800" tIns="50800" rIns="50800" bIns="50800" rtlCol="0" anchor="ctr"/>
            <a:lstStyle/>
            <a:p>
              <a:pPr algn="ctr">
                <a:lnSpc>
                  <a:spcPts val="2220"/>
                </a:lnSpc>
              </a:pPr>
              <a:endParaRPr/>
            </a:p>
          </p:txBody>
        </p:sp>
      </p:grpSp>
      <p:grpSp>
        <p:nvGrpSpPr>
          <p:cNvPr id="22" name="Group 22"/>
          <p:cNvGrpSpPr/>
          <p:nvPr/>
        </p:nvGrpSpPr>
        <p:grpSpPr>
          <a:xfrm>
            <a:off x="1282015" y="8344380"/>
            <a:ext cx="3079047" cy="633226"/>
            <a:chOff x="0" y="0"/>
            <a:chExt cx="1976110" cy="406400"/>
          </a:xfrm>
        </p:grpSpPr>
        <p:sp>
          <p:nvSpPr>
            <p:cNvPr id="23" name="Freeform 23"/>
            <p:cNvSpPr/>
            <p:nvPr/>
          </p:nvSpPr>
          <p:spPr>
            <a:xfrm>
              <a:off x="0" y="0"/>
              <a:ext cx="1976110" cy="406400"/>
            </a:xfrm>
            <a:custGeom>
              <a:avLst/>
              <a:gdLst/>
              <a:ahLst/>
              <a:cxnLst/>
              <a:rect l="l" t="t" r="r" b="b"/>
              <a:pathLst>
                <a:path w="1976110" h="406400">
                  <a:moveTo>
                    <a:pt x="1772910" y="0"/>
                  </a:moveTo>
                  <a:cubicBezTo>
                    <a:pt x="1885135" y="0"/>
                    <a:pt x="1976110" y="90976"/>
                    <a:pt x="1976110" y="203200"/>
                  </a:cubicBezTo>
                  <a:cubicBezTo>
                    <a:pt x="1976110" y="315424"/>
                    <a:pt x="1885135" y="406400"/>
                    <a:pt x="1772910" y="406400"/>
                  </a:cubicBezTo>
                  <a:lnTo>
                    <a:pt x="203200" y="406400"/>
                  </a:lnTo>
                  <a:cubicBezTo>
                    <a:pt x="90976" y="406400"/>
                    <a:pt x="0" y="315424"/>
                    <a:pt x="0" y="203200"/>
                  </a:cubicBezTo>
                  <a:cubicBezTo>
                    <a:pt x="0" y="90976"/>
                    <a:pt x="90976" y="0"/>
                    <a:pt x="203200" y="0"/>
                  </a:cubicBezTo>
                  <a:close/>
                </a:path>
              </a:pathLst>
            </a:custGeom>
            <a:solidFill>
              <a:srgbClr val="193378"/>
            </a:solidFill>
          </p:spPr>
        </p:sp>
        <p:sp>
          <p:nvSpPr>
            <p:cNvPr id="24" name="TextBox 24"/>
            <p:cNvSpPr txBox="1"/>
            <p:nvPr/>
          </p:nvSpPr>
          <p:spPr>
            <a:xfrm>
              <a:off x="0" y="9525"/>
              <a:ext cx="1976110" cy="396875"/>
            </a:xfrm>
            <a:prstGeom prst="rect">
              <a:avLst/>
            </a:prstGeom>
          </p:spPr>
          <p:txBody>
            <a:bodyPr lIns="50800" tIns="50800" rIns="50800" bIns="50800" rtlCol="0" anchor="ctr"/>
            <a:lstStyle/>
            <a:p>
              <a:pPr algn="ctr">
                <a:lnSpc>
                  <a:spcPts val="2220"/>
                </a:lnSpc>
              </a:pPr>
              <a:r>
                <a:rPr lang="en-US" sz="2000">
                  <a:solidFill>
                    <a:srgbClr val="FFFFFF"/>
                  </a:solidFill>
                  <a:latin typeface="Montserrat Classic Bold"/>
                </a:rPr>
                <a:t>232-15-119</a:t>
              </a:r>
            </a:p>
          </p:txBody>
        </p:sp>
      </p:grpSp>
      <p:grpSp>
        <p:nvGrpSpPr>
          <p:cNvPr id="25" name="Group 25"/>
          <p:cNvGrpSpPr/>
          <p:nvPr/>
        </p:nvGrpSpPr>
        <p:grpSpPr>
          <a:xfrm>
            <a:off x="5590233" y="8344380"/>
            <a:ext cx="3079047" cy="633226"/>
            <a:chOff x="0" y="0"/>
            <a:chExt cx="1976110" cy="406400"/>
          </a:xfrm>
        </p:grpSpPr>
        <p:sp>
          <p:nvSpPr>
            <p:cNvPr id="26" name="Freeform 26"/>
            <p:cNvSpPr/>
            <p:nvPr/>
          </p:nvSpPr>
          <p:spPr>
            <a:xfrm>
              <a:off x="0" y="0"/>
              <a:ext cx="1976110" cy="406400"/>
            </a:xfrm>
            <a:custGeom>
              <a:avLst/>
              <a:gdLst/>
              <a:ahLst/>
              <a:cxnLst/>
              <a:rect l="l" t="t" r="r" b="b"/>
              <a:pathLst>
                <a:path w="1976110" h="406400">
                  <a:moveTo>
                    <a:pt x="1772910" y="0"/>
                  </a:moveTo>
                  <a:cubicBezTo>
                    <a:pt x="1885135" y="0"/>
                    <a:pt x="1976110" y="90976"/>
                    <a:pt x="1976110" y="203200"/>
                  </a:cubicBezTo>
                  <a:cubicBezTo>
                    <a:pt x="1976110" y="315424"/>
                    <a:pt x="1885135" y="406400"/>
                    <a:pt x="1772910" y="406400"/>
                  </a:cubicBezTo>
                  <a:lnTo>
                    <a:pt x="203200" y="406400"/>
                  </a:lnTo>
                  <a:cubicBezTo>
                    <a:pt x="90976" y="406400"/>
                    <a:pt x="0" y="315424"/>
                    <a:pt x="0" y="203200"/>
                  </a:cubicBezTo>
                  <a:cubicBezTo>
                    <a:pt x="0" y="90976"/>
                    <a:pt x="90976" y="0"/>
                    <a:pt x="203200" y="0"/>
                  </a:cubicBezTo>
                  <a:close/>
                </a:path>
              </a:pathLst>
            </a:custGeom>
            <a:solidFill>
              <a:srgbClr val="3575FE"/>
            </a:solidFill>
          </p:spPr>
        </p:sp>
        <p:sp>
          <p:nvSpPr>
            <p:cNvPr id="27" name="TextBox 27"/>
            <p:cNvSpPr txBox="1"/>
            <p:nvPr/>
          </p:nvSpPr>
          <p:spPr>
            <a:xfrm>
              <a:off x="0" y="9525"/>
              <a:ext cx="1976110" cy="396875"/>
            </a:xfrm>
            <a:prstGeom prst="rect">
              <a:avLst/>
            </a:prstGeom>
          </p:spPr>
          <p:txBody>
            <a:bodyPr lIns="50800" tIns="50800" rIns="50800" bIns="50800" rtlCol="0" anchor="ctr"/>
            <a:lstStyle/>
            <a:p>
              <a:pPr algn="ctr">
                <a:lnSpc>
                  <a:spcPts val="2220"/>
                </a:lnSpc>
              </a:pPr>
              <a:r>
                <a:rPr lang="en-US" sz="2000">
                  <a:solidFill>
                    <a:srgbClr val="FFFFFF"/>
                  </a:solidFill>
                  <a:latin typeface="Montserrat Classic Bold"/>
                </a:rPr>
                <a:t>232-15-133</a:t>
              </a:r>
            </a:p>
          </p:txBody>
        </p:sp>
      </p:grpSp>
      <p:grpSp>
        <p:nvGrpSpPr>
          <p:cNvPr id="28" name="Group 28"/>
          <p:cNvGrpSpPr/>
          <p:nvPr/>
        </p:nvGrpSpPr>
        <p:grpSpPr>
          <a:xfrm>
            <a:off x="9901070" y="8344380"/>
            <a:ext cx="3079047" cy="633226"/>
            <a:chOff x="0" y="0"/>
            <a:chExt cx="1976110" cy="406400"/>
          </a:xfrm>
        </p:grpSpPr>
        <p:sp>
          <p:nvSpPr>
            <p:cNvPr id="29" name="Freeform 29"/>
            <p:cNvSpPr/>
            <p:nvPr/>
          </p:nvSpPr>
          <p:spPr>
            <a:xfrm>
              <a:off x="0" y="0"/>
              <a:ext cx="1976110" cy="406400"/>
            </a:xfrm>
            <a:custGeom>
              <a:avLst/>
              <a:gdLst/>
              <a:ahLst/>
              <a:cxnLst/>
              <a:rect l="l" t="t" r="r" b="b"/>
              <a:pathLst>
                <a:path w="1976110" h="406400">
                  <a:moveTo>
                    <a:pt x="1772910" y="0"/>
                  </a:moveTo>
                  <a:cubicBezTo>
                    <a:pt x="1885135" y="0"/>
                    <a:pt x="1976110" y="90976"/>
                    <a:pt x="1976110" y="203200"/>
                  </a:cubicBezTo>
                  <a:cubicBezTo>
                    <a:pt x="1976110" y="315424"/>
                    <a:pt x="1885135" y="406400"/>
                    <a:pt x="1772910" y="406400"/>
                  </a:cubicBezTo>
                  <a:lnTo>
                    <a:pt x="203200" y="406400"/>
                  </a:lnTo>
                  <a:cubicBezTo>
                    <a:pt x="90976" y="406400"/>
                    <a:pt x="0" y="315424"/>
                    <a:pt x="0" y="203200"/>
                  </a:cubicBezTo>
                  <a:cubicBezTo>
                    <a:pt x="0" y="90976"/>
                    <a:pt x="90976" y="0"/>
                    <a:pt x="203200" y="0"/>
                  </a:cubicBezTo>
                  <a:close/>
                </a:path>
              </a:pathLst>
            </a:custGeom>
            <a:solidFill>
              <a:srgbClr val="193378"/>
            </a:solidFill>
          </p:spPr>
        </p:sp>
        <p:sp>
          <p:nvSpPr>
            <p:cNvPr id="30" name="TextBox 30"/>
            <p:cNvSpPr txBox="1"/>
            <p:nvPr/>
          </p:nvSpPr>
          <p:spPr>
            <a:xfrm>
              <a:off x="0" y="9525"/>
              <a:ext cx="1976110" cy="396875"/>
            </a:xfrm>
            <a:prstGeom prst="rect">
              <a:avLst/>
            </a:prstGeom>
          </p:spPr>
          <p:txBody>
            <a:bodyPr lIns="50800" tIns="50800" rIns="50800" bIns="50800" rtlCol="0" anchor="ctr"/>
            <a:lstStyle/>
            <a:p>
              <a:pPr algn="ctr">
                <a:lnSpc>
                  <a:spcPts val="2220"/>
                </a:lnSpc>
              </a:pPr>
              <a:r>
                <a:rPr lang="en-US" sz="2000">
                  <a:solidFill>
                    <a:srgbClr val="FFFFFF"/>
                  </a:solidFill>
                  <a:latin typeface="Montserrat Classic Bold"/>
                </a:rPr>
                <a:t>232-15-697</a:t>
              </a:r>
            </a:p>
          </p:txBody>
        </p:sp>
      </p:grpSp>
      <p:grpSp>
        <p:nvGrpSpPr>
          <p:cNvPr id="31" name="Group 31"/>
          <p:cNvGrpSpPr/>
          <p:nvPr/>
        </p:nvGrpSpPr>
        <p:grpSpPr>
          <a:xfrm>
            <a:off x="1120832" y="3901626"/>
            <a:ext cx="3079047" cy="307904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34" name="Group 34"/>
          <p:cNvGrpSpPr/>
          <p:nvPr/>
        </p:nvGrpSpPr>
        <p:grpSpPr>
          <a:xfrm>
            <a:off x="5429050" y="3901626"/>
            <a:ext cx="3079047" cy="3079047"/>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37" name="Group 37"/>
          <p:cNvGrpSpPr/>
          <p:nvPr/>
        </p:nvGrpSpPr>
        <p:grpSpPr>
          <a:xfrm>
            <a:off x="9739888" y="3901626"/>
            <a:ext cx="3079047" cy="3079047"/>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9" name="TextBox 39"/>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46" name="TextBox 46"/>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FFFFFF"/>
                </a:solidFill>
                <a:latin typeface="Montserrat Classic"/>
              </a:rPr>
              <a:t>SAST</a:t>
            </a:r>
          </a:p>
          <a:p>
            <a:pPr>
              <a:lnSpc>
                <a:spcPts val="2220"/>
              </a:lnSpc>
            </a:pPr>
            <a:r>
              <a:rPr lang="en-US" sz="2000">
                <a:solidFill>
                  <a:srgbClr val="FFFFFF"/>
                </a:solidFill>
                <a:latin typeface="Montserrat Classic"/>
              </a:rPr>
              <a:t>Medical</a:t>
            </a:r>
          </a:p>
        </p:txBody>
      </p:sp>
      <p:sp>
        <p:nvSpPr>
          <p:cNvPr id="47" name="TextBox 47"/>
          <p:cNvSpPr txBox="1"/>
          <p:nvPr/>
        </p:nvSpPr>
        <p:spPr>
          <a:xfrm>
            <a:off x="1028700" y="7441721"/>
            <a:ext cx="3450113" cy="393986"/>
          </a:xfrm>
          <a:prstGeom prst="rect">
            <a:avLst/>
          </a:prstGeom>
        </p:spPr>
        <p:txBody>
          <a:bodyPr lIns="0" tIns="0" rIns="0" bIns="0" rtlCol="0" anchor="t">
            <a:spAutoFit/>
          </a:bodyPr>
          <a:lstStyle/>
          <a:p>
            <a:pPr algn="ctr">
              <a:lnSpc>
                <a:spcPts val="3216"/>
              </a:lnSpc>
            </a:pPr>
            <a:r>
              <a:rPr lang="en-US" sz="2330">
                <a:solidFill>
                  <a:srgbClr val="FFFFFF"/>
                </a:solidFill>
                <a:latin typeface="Montserrat Bold"/>
              </a:rPr>
              <a:t>Sadman Hafij</a:t>
            </a:r>
          </a:p>
        </p:txBody>
      </p:sp>
      <p:sp>
        <p:nvSpPr>
          <p:cNvPr id="48" name="TextBox 48"/>
          <p:cNvSpPr txBox="1"/>
          <p:nvPr/>
        </p:nvSpPr>
        <p:spPr>
          <a:xfrm>
            <a:off x="5404699" y="7282327"/>
            <a:ext cx="3450113" cy="793632"/>
          </a:xfrm>
          <a:prstGeom prst="rect">
            <a:avLst/>
          </a:prstGeom>
        </p:spPr>
        <p:txBody>
          <a:bodyPr lIns="0" tIns="0" rIns="0" bIns="0" rtlCol="0" anchor="t">
            <a:spAutoFit/>
          </a:bodyPr>
          <a:lstStyle/>
          <a:p>
            <a:pPr algn="ctr">
              <a:lnSpc>
                <a:spcPts val="3216"/>
              </a:lnSpc>
            </a:pPr>
            <a:r>
              <a:rPr lang="en-US" sz="2330">
                <a:solidFill>
                  <a:srgbClr val="193378"/>
                </a:solidFill>
                <a:latin typeface="Montserrat Bold"/>
              </a:rPr>
              <a:t>Fatema Tuj Johura Sohi</a:t>
            </a:r>
          </a:p>
        </p:txBody>
      </p:sp>
      <p:sp>
        <p:nvSpPr>
          <p:cNvPr id="49" name="TextBox 49"/>
          <p:cNvSpPr txBox="1"/>
          <p:nvPr/>
        </p:nvSpPr>
        <p:spPr>
          <a:xfrm>
            <a:off x="9715537" y="7282327"/>
            <a:ext cx="3450113" cy="393986"/>
          </a:xfrm>
          <a:prstGeom prst="rect">
            <a:avLst/>
          </a:prstGeom>
        </p:spPr>
        <p:txBody>
          <a:bodyPr lIns="0" tIns="0" rIns="0" bIns="0" rtlCol="0" anchor="t">
            <a:spAutoFit/>
          </a:bodyPr>
          <a:lstStyle/>
          <a:p>
            <a:pPr algn="ctr">
              <a:lnSpc>
                <a:spcPts val="3216"/>
              </a:lnSpc>
            </a:pPr>
            <a:r>
              <a:rPr lang="en-US" sz="2330">
                <a:solidFill>
                  <a:srgbClr val="FFFFFF"/>
                </a:solidFill>
                <a:latin typeface="Montserrat Bold"/>
              </a:rPr>
              <a:t>Md. Adib Yasir</a:t>
            </a:r>
          </a:p>
        </p:txBody>
      </p:sp>
      <p:sp>
        <p:nvSpPr>
          <p:cNvPr id="50" name="Freeform 50"/>
          <p:cNvSpPr/>
          <p:nvPr/>
        </p:nvSpPr>
        <p:spPr>
          <a:xfrm>
            <a:off x="8625468" y="2851256"/>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1" name="TextBox 51"/>
          <p:cNvSpPr txBox="1"/>
          <p:nvPr/>
        </p:nvSpPr>
        <p:spPr>
          <a:xfrm>
            <a:off x="5158664" y="1559439"/>
            <a:ext cx="7659996" cy="830580"/>
          </a:xfrm>
          <a:prstGeom prst="rect">
            <a:avLst/>
          </a:prstGeom>
        </p:spPr>
        <p:txBody>
          <a:bodyPr lIns="0" tIns="0" rIns="0" bIns="0" rtlCol="0" anchor="t">
            <a:spAutoFit/>
          </a:bodyPr>
          <a:lstStyle/>
          <a:p>
            <a:pPr algn="ctr">
              <a:lnSpc>
                <a:spcPts val="6359"/>
              </a:lnSpc>
            </a:pPr>
            <a:r>
              <a:rPr lang="en-US" sz="5999">
                <a:solidFill>
                  <a:srgbClr val="FFFFFF"/>
                </a:solidFill>
                <a:latin typeface="Montserrat Classic Bold"/>
              </a:rPr>
              <a:t>Introduction</a:t>
            </a:r>
          </a:p>
        </p:txBody>
      </p:sp>
      <p:sp>
        <p:nvSpPr>
          <p:cNvPr id="52" name="Freeform 52"/>
          <p:cNvSpPr/>
          <p:nvPr/>
        </p:nvSpPr>
        <p:spPr>
          <a:xfrm>
            <a:off x="17074088" y="848718"/>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sp>
        <p:nvSpPr>
          <p:cNvPr id="53" name="Freeform 53"/>
          <p:cNvSpPr/>
          <p:nvPr/>
        </p:nvSpPr>
        <p:spPr>
          <a:xfrm>
            <a:off x="603272" y="6468323"/>
            <a:ext cx="471787" cy="480802"/>
          </a:xfrm>
          <a:custGeom>
            <a:avLst/>
            <a:gdLst/>
            <a:ahLst/>
            <a:cxnLst/>
            <a:rect l="l" t="t" r="r" b="b"/>
            <a:pathLst>
              <a:path w="471787" h="480802">
                <a:moveTo>
                  <a:pt x="0" y="0"/>
                </a:moveTo>
                <a:lnTo>
                  <a:pt x="471787" y="0"/>
                </a:lnTo>
                <a:lnTo>
                  <a:pt x="471787" y="480803"/>
                </a:lnTo>
                <a:lnTo>
                  <a:pt x="0" y="480803"/>
                </a:lnTo>
                <a:lnTo>
                  <a:pt x="0" y="0"/>
                </a:lnTo>
                <a:close/>
              </a:path>
            </a:pathLst>
          </a:custGeom>
          <a:blipFill>
            <a:blip r:embed="rId10">
              <a:alphaModFix amt="25000"/>
              <a:extLst>
                <a:ext uri="{96DAC541-7B7A-43D3-8B79-37D633B846F1}">
                  <asvg:svgBlip xmlns:asvg="http://schemas.microsoft.com/office/drawing/2016/SVG/main" r:embed="rId11"/>
                </a:ext>
              </a:extLst>
            </a:blip>
            <a:stretch>
              <a:fillRect/>
            </a:stretch>
          </a:blipFill>
        </p:spPr>
      </p:sp>
      <p:grpSp>
        <p:nvGrpSpPr>
          <p:cNvPr id="54" name="Group 54"/>
          <p:cNvGrpSpPr/>
          <p:nvPr/>
        </p:nvGrpSpPr>
        <p:grpSpPr>
          <a:xfrm>
            <a:off x="13584144" y="5539372"/>
            <a:ext cx="4133217" cy="3219843"/>
            <a:chOff x="0" y="0"/>
            <a:chExt cx="1167517" cy="909515"/>
          </a:xfrm>
        </p:grpSpPr>
        <p:sp>
          <p:nvSpPr>
            <p:cNvPr id="55" name="Freeform 55"/>
            <p:cNvSpPr/>
            <p:nvPr/>
          </p:nvSpPr>
          <p:spPr>
            <a:xfrm>
              <a:off x="0" y="0"/>
              <a:ext cx="1167517" cy="909515"/>
            </a:xfrm>
            <a:custGeom>
              <a:avLst/>
              <a:gdLst/>
              <a:ahLst/>
              <a:cxnLst/>
              <a:rect l="l" t="t" r="r" b="b"/>
              <a:pathLst>
                <a:path w="1167517" h="909515">
                  <a:moveTo>
                    <a:pt x="65558" y="0"/>
                  </a:moveTo>
                  <a:lnTo>
                    <a:pt x="1101959" y="0"/>
                  </a:lnTo>
                  <a:cubicBezTo>
                    <a:pt x="1138166" y="0"/>
                    <a:pt x="1167517" y="29352"/>
                    <a:pt x="1167517" y="65558"/>
                  </a:cubicBezTo>
                  <a:lnTo>
                    <a:pt x="1167517" y="843956"/>
                  </a:lnTo>
                  <a:cubicBezTo>
                    <a:pt x="1167517" y="880163"/>
                    <a:pt x="1138166" y="909515"/>
                    <a:pt x="1101959" y="909515"/>
                  </a:cubicBezTo>
                  <a:lnTo>
                    <a:pt x="65558" y="909515"/>
                  </a:lnTo>
                  <a:cubicBezTo>
                    <a:pt x="29352" y="909515"/>
                    <a:pt x="0" y="880163"/>
                    <a:pt x="0" y="843956"/>
                  </a:cubicBezTo>
                  <a:lnTo>
                    <a:pt x="0" y="65558"/>
                  </a:lnTo>
                  <a:cubicBezTo>
                    <a:pt x="0" y="29352"/>
                    <a:pt x="29352" y="0"/>
                    <a:pt x="65558" y="0"/>
                  </a:cubicBezTo>
                  <a:close/>
                </a:path>
              </a:pathLst>
            </a:custGeom>
            <a:solidFill>
              <a:srgbClr val="FFFFFF"/>
            </a:solidFill>
            <a:ln w="38100" cap="rnd">
              <a:solidFill>
                <a:srgbClr val="3575FE"/>
              </a:solidFill>
              <a:prstDash val="solid"/>
              <a:round/>
            </a:ln>
          </p:spPr>
        </p:sp>
        <p:sp>
          <p:nvSpPr>
            <p:cNvPr id="56" name="TextBox 56"/>
            <p:cNvSpPr txBox="1"/>
            <p:nvPr/>
          </p:nvSpPr>
          <p:spPr>
            <a:xfrm>
              <a:off x="0" y="9525"/>
              <a:ext cx="1167517" cy="899990"/>
            </a:xfrm>
            <a:prstGeom prst="rect">
              <a:avLst/>
            </a:prstGeom>
          </p:spPr>
          <p:txBody>
            <a:bodyPr lIns="50800" tIns="50800" rIns="50800" bIns="50800" rtlCol="0" anchor="ctr"/>
            <a:lstStyle/>
            <a:p>
              <a:pPr algn="ctr">
                <a:lnSpc>
                  <a:spcPts val="2220"/>
                </a:lnSpc>
              </a:pPr>
              <a:endParaRPr/>
            </a:p>
          </p:txBody>
        </p:sp>
      </p:grpSp>
      <p:grpSp>
        <p:nvGrpSpPr>
          <p:cNvPr id="57" name="Group 57"/>
          <p:cNvGrpSpPr/>
          <p:nvPr/>
        </p:nvGrpSpPr>
        <p:grpSpPr>
          <a:xfrm>
            <a:off x="14272412" y="8442602"/>
            <a:ext cx="3079047" cy="633226"/>
            <a:chOff x="0" y="0"/>
            <a:chExt cx="1976110" cy="406400"/>
          </a:xfrm>
        </p:grpSpPr>
        <p:sp>
          <p:nvSpPr>
            <p:cNvPr id="58" name="Freeform 58"/>
            <p:cNvSpPr/>
            <p:nvPr/>
          </p:nvSpPr>
          <p:spPr>
            <a:xfrm>
              <a:off x="0" y="0"/>
              <a:ext cx="1976110" cy="406400"/>
            </a:xfrm>
            <a:custGeom>
              <a:avLst/>
              <a:gdLst/>
              <a:ahLst/>
              <a:cxnLst/>
              <a:rect l="l" t="t" r="r" b="b"/>
              <a:pathLst>
                <a:path w="1976110" h="406400">
                  <a:moveTo>
                    <a:pt x="1772910" y="0"/>
                  </a:moveTo>
                  <a:cubicBezTo>
                    <a:pt x="1885135" y="0"/>
                    <a:pt x="1976110" y="90976"/>
                    <a:pt x="1976110" y="203200"/>
                  </a:cubicBezTo>
                  <a:cubicBezTo>
                    <a:pt x="1976110" y="315424"/>
                    <a:pt x="1885135" y="406400"/>
                    <a:pt x="1772910" y="406400"/>
                  </a:cubicBezTo>
                  <a:lnTo>
                    <a:pt x="203200" y="406400"/>
                  </a:lnTo>
                  <a:cubicBezTo>
                    <a:pt x="90976" y="406400"/>
                    <a:pt x="0" y="315424"/>
                    <a:pt x="0" y="203200"/>
                  </a:cubicBezTo>
                  <a:cubicBezTo>
                    <a:pt x="0" y="90976"/>
                    <a:pt x="90976" y="0"/>
                    <a:pt x="203200" y="0"/>
                  </a:cubicBezTo>
                  <a:close/>
                </a:path>
              </a:pathLst>
            </a:custGeom>
            <a:solidFill>
              <a:srgbClr val="3575FE"/>
            </a:solidFill>
          </p:spPr>
        </p:sp>
        <p:sp>
          <p:nvSpPr>
            <p:cNvPr id="59" name="TextBox 59"/>
            <p:cNvSpPr txBox="1"/>
            <p:nvPr/>
          </p:nvSpPr>
          <p:spPr>
            <a:xfrm>
              <a:off x="0" y="9525"/>
              <a:ext cx="1976110" cy="396875"/>
            </a:xfrm>
            <a:prstGeom prst="rect">
              <a:avLst/>
            </a:prstGeom>
          </p:spPr>
          <p:txBody>
            <a:bodyPr lIns="50800" tIns="50800" rIns="50800" bIns="50800" rtlCol="0" anchor="ctr"/>
            <a:lstStyle/>
            <a:p>
              <a:pPr algn="ctr">
                <a:lnSpc>
                  <a:spcPts val="2220"/>
                </a:lnSpc>
              </a:pPr>
              <a:r>
                <a:rPr lang="en-US" sz="2000">
                  <a:solidFill>
                    <a:srgbClr val="FFFFFF"/>
                  </a:solidFill>
                  <a:latin typeface="Montserrat Classic Bold"/>
                </a:rPr>
                <a:t>232-15-801</a:t>
              </a:r>
            </a:p>
          </p:txBody>
        </p:sp>
      </p:grpSp>
      <p:grpSp>
        <p:nvGrpSpPr>
          <p:cNvPr id="60" name="Group 60"/>
          <p:cNvGrpSpPr/>
          <p:nvPr/>
        </p:nvGrpSpPr>
        <p:grpSpPr>
          <a:xfrm>
            <a:off x="14111230" y="3999849"/>
            <a:ext cx="3079047" cy="3079047"/>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62" name="TextBox 6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65" name="TextBox 65"/>
          <p:cNvSpPr txBox="1"/>
          <p:nvPr/>
        </p:nvSpPr>
        <p:spPr>
          <a:xfrm>
            <a:off x="14086879" y="7380549"/>
            <a:ext cx="3450113" cy="393986"/>
          </a:xfrm>
          <a:prstGeom prst="rect">
            <a:avLst/>
          </a:prstGeom>
        </p:spPr>
        <p:txBody>
          <a:bodyPr lIns="0" tIns="0" rIns="0" bIns="0" rtlCol="0" anchor="t">
            <a:spAutoFit/>
          </a:bodyPr>
          <a:lstStyle/>
          <a:p>
            <a:pPr algn="ctr">
              <a:lnSpc>
                <a:spcPts val="3216"/>
              </a:lnSpc>
            </a:pPr>
            <a:r>
              <a:rPr lang="en-US" sz="2330">
                <a:solidFill>
                  <a:srgbClr val="193378"/>
                </a:solidFill>
                <a:latin typeface="Montserrat Bold"/>
              </a:rPr>
              <a:t>Nilima Chowdhury</a:t>
            </a:r>
          </a:p>
        </p:txBody>
      </p:sp>
      <p:pic>
        <p:nvPicPr>
          <p:cNvPr id="69" name="Picture 68">
            <a:extLst>
              <a:ext uri="{FF2B5EF4-FFF2-40B4-BE49-F238E27FC236}">
                <a16:creationId xmlns:a16="http://schemas.microsoft.com/office/drawing/2014/main" id="{8ADF2B74-3C1B-6D9F-EBE1-A75567025575}"/>
              </a:ext>
            </a:extLst>
          </p:cNvPr>
          <p:cNvPicPr>
            <a:picLocks noChangeAspect="1"/>
          </p:cNvPicPr>
          <p:nvPr/>
        </p:nvPicPr>
        <p:blipFill rotWithShape="1">
          <a:blip r:embed="rId12">
            <a:extLst>
              <a:ext uri="{28A0092B-C50C-407E-A947-70E740481C1C}">
                <a14:useLocalDpi xmlns:a14="http://schemas.microsoft.com/office/drawing/2010/main" val="0"/>
              </a:ext>
            </a:extLst>
          </a:blip>
          <a:srcRect l="-9" t="379" r="9" b="24621"/>
          <a:stretch/>
        </p:blipFill>
        <p:spPr>
          <a:xfrm>
            <a:off x="5474700" y="3977994"/>
            <a:ext cx="3017520" cy="3017520"/>
          </a:xfrm>
          <a:prstGeom prst="ellipse">
            <a:avLst/>
          </a:prstGeom>
        </p:spPr>
      </p:pic>
      <p:pic>
        <p:nvPicPr>
          <p:cNvPr id="72" name="Picture 71">
            <a:extLst>
              <a:ext uri="{FF2B5EF4-FFF2-40B4-BE49-F238E27FC236}">
                <a16:creationId xmlns:a16="http://schemas.microsoft.com/office/drawing/2014/main" id="{2BC12998-586D-CAFF-9351-F903B58FB4C5}"/>
              </a:ext>
            </a:extLst>
          </p:cNvPr>
          <p:cNvPicPr>
            <a:picLocks noChangeAspect="1"/>
          </p:cNvPicPr>
          <p:nvPr/>
        </p:nvPicPr>
        <p:blipFill rotWithShape="1">
          <a:blip r:embed="rId13">
            <a:extLst>
              <a:ext uri="{28A0092B-C50C-407E-A947-70E740481C1C}">
                <a14:useLocalDpi xmlns:a14="http://schemas.microsoft.com/office/drawing/2010/main" val="0"/>
              </a:ext>
            </a:extLst>
          </a:blip>
          <a:srcRect l="840" t="11580" r="-840" b="32170"/>
          <a:stretch/>
        </p:blipFill>
        <p:spPr>
          <a:xfrm>
            <a:off x="1181971" y="3946134"/>
            <a:ext cx="3017520" cy="3017520"/>
          </a:xfrm>
          <a:prstGeom prst="ellipse">
            <a:avLst/>
          </a:prstGeom>
        </p:spPr>
      </p:pic>
      <p:pic>
        <p:nvPicPr>
          <p:cNvPr id="74" name="Picture 73">
            <a:extLst>
              <a:ext uri="{FF2B5EF4-FFF2-40B4-BE49-F238E27FC236}">
                <a16:creationId xmlns:a16="http://schemas.microsoft.com/office/drawing/2014/main" id="{2C75B055-6174-1801-DEBD-255C1D184879}"/>
              </a:ext>
            </a:extLst>
          </p:cNvPr>
          <p:cNvPicPr>
            <a:picLocks noChangeAspect="1"/>
          </p:cNvPicPr>
          <p:nvPr/>
        </p:nvPicPr>
        <p:blipFill rotWithShape="1">
          <a:blip r:embed="rId14">
            <a:extLst>
              <a:ext uri="{28A0092B-C50C-407E-A947-70E740481C1C}">
                <a14:useLocalDpi xmlns:a14="http://schemas.microsoft.com/office/drawing/2010/main" val="0"/>
              </a:ext>
            </a:extLst>
          </a:blip>
          <a:srcRect l="-9" t="8793" r="9" b="16206"/>
          <a:stretch/>
        </p:blipFill>
        <p:spPr>
          <a:xfrm>
            <a:off x="9816370" y="3994970"/>
            <a:ext cx="2926080" cy="2926080"/>
          </a:xfrm>
          <a:prstGeom prst="ellipse">
            <a:avLst/>
          </a:prstGeom>
        </p:spPr>
      </p:pic>
      <p:pic>
        <p:nvPicPr>
          <p:cNvPr id="76" name="Picture 75">
            <a:extLst>
              <a:ext uri="{FF2B5EF4-FFF2-40B4-BE49-F238E27FC236}">
                <a16:creationId xmlns:a16="http://schemas.microsoft.com/office/drawing/2014/main" id="{4C5D4F7E-9E8E-0695-C477-333895A32E15}"/>
              </a:ext>
            </a:extLst>
          </p:cNvPr>
          <p:cNvPicPr>
            <a:picLocks noChangeAspect="1"/>
          </p:cNvPicPr>
          <p:nvPr/>
        </p:nvPicPr>
        <p:blipFill rotWithShape="1">
          <a:blip r:embed="rId15">
            <a:extLst>
              <a:ext uri="{28A0092B-C50C-407E-A947-70E740481C1C}">
                <a14:useLocalDpi xmlns:a14="http://schemas.microsoft.com/office/drawing/2010/main" val="0"/>
              </a:ext>
            </a:extLst>
          </a:blip>
          <a:srcRect l="-250" t="13634" r="250" b="30116"/>
          <a:stretch/>
        </p:blipFill>
        <p:spPr>
          <a:xfrm>
            <a:off x="14150065" y="4046416"/>
            <a:ext cx="3017520" cy="3017520"/>
          </a:xfrm>
          <a:prstGeom prst="ellipse">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280BA42-7BF7-0C57-DEC9-D858795DD77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6200" y="14452"/>
            <a:ext cx="18211800" cy="10287000"/>
          </a:xfrm>
          <a:prstGeom prst="rect">
            <a:avLst/>
          </a:prstGeom>
        </p:spPr>
      </p:pic>
      <p:sp>
        <p:nvSpPr>
          <p:cNvPr id="2" name="Freeform 2"/>
          <p:cNvSpPr/>
          <p:nvPr/>
        </p:nvSpPr>
        <p:spPr>
          <a:xfrm>
            <a:off x="587603" y="386621"/>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16230600" y="-5730031"/>
            <a:ext cx="9872358" cy="80541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66895" y="8936385"/>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00918" y="8435467"/>
            <a:ext cx="1001836" cy="1001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159047" y="405435"/>
            <a:ext cx="1615696" cy="565785"/>
          </a:xfrm>
          <a:prstGeom prst="rect">
            <a:avLst/>
          </a:prstGeom>
        </p:spPr>
        <p:txBody>
          <a:bodyPr lIns="0" tIns="0" rIns="0" bIns="0" rtlCol="0" anchor="t">
            <a:spAutoFit/>
          </a:bodyPr>
          <a:lstStyle/>
          <a:p>
            <a:pPr>
              <a:lnSpc>
                <a:spcPts val="2220"/>
              </a:lnSpc>
            </a:pPr>
            <a:r>
              <a:rPr lang="en-US" sz="2000" dirty="0">
                <a:solidFill>
                  <a:srgbClr val="193378"/>
                </a:solidFill>
                <a:latin typeface="Montserrat Classic"/>
              </a:rPr>
              <a:t>SAST</a:t>
            </a:r>
          </a:p>
          <a:p>
            <a:pPr>
              <a:lnSpc>
                <a:spcPts val="2220"/>
              </a:lnSpc>
            </a:pPr>
            <a:r>
              <a:rPr lang="en-US" sz="2000" dirty="0">
                <a:solidFill>
                  <a:srgbClr val="193378"/>
                </a:solidFill>
                <a:latin typeface="Montserrat Classic"/>
              </a:rPr>
              <a:t>Medical</a:t>
            </a:r>
          </a:p>
        </p:txBody>
      </p:sp>
      <p:sp>
        <p:nvSpPr>
          <p:cNvPr id="3" name="TextBox 2">
            <a:extLst>
              <a:ext uri="{FF2B5EF4-FFF2-40B4-BE49-F238E27FC236}">
                <a16:creationId xmlns:a16="http://schemas.microsoft.com/office/drawing/2014/main" id="{103FFB4A-324D-9465-7FB1-DA9A81904F11}"/>
              </a:ext>
            </a:extLst>
          </p:cNvPr>
          <p:cNvSpPr txBox="1"/>
          <p:nvPr/>
        </p:nvSpPr>
        <p:spPr>
          <a:xfrm>
            <a:off x="7355690" y="405435"/>
            <a:ext cx="3576620" cy="584775"/>
          </a:xfrm>
          <a:prstGeom prst="rect">
            <a:avLst/>
          </a:prstGeom>
          <a:noFill/>
        </p:spPr>
        <p:txBody>
          <a:bodyPr wrap="none" rtlCol="0">
            <a:spAutoFit/>
          </a:bodyPr>
          <a:lstStyle/>
          <a:p>
            <a:r>
              <a:rPr lang="en-US" sz="3200" b="1" i="0" u="none" strike="noStrike" dirty="0">
                <a:solidFill>
                  <a:srgbClr val="FF0000"/>
                </a:solidFill>
                <a:effectLst/>
                <a:highlight>
                  <a:srgbClr val="FFFF00"/>
                </a:highlight>
                <a:latin typeface="Arial" panose="020B0604020202020204" pitchFamily="34" charset="0"/>
              </a:rPr>
              <a:t>Future Directions</a:t>
            </a:r>
            <a:endParaRPr lang="en-US" sz="4400" b="1" dirty="0">
              <a:solidFill>
                <a:srgbClr val="FF0000"/>
              </a:solidFill>
              <a:highlight>
                <a:srgbClr val="FFFF00"/>
              </a:highlight>
            </a:endParaRPr>
          </a:p>
        </p:txBody>
      </p:sp>
      <p:sp>
        <p:nvSpPr>
          <p:cNvPr id="6" name="TextBox 5">
            <a:extLst>
              <a:ext uri="{FF2B5EF4-FFF2-40B4-BE49-F238E27FC236}">
                <a16:creationId xmlns:a16="http://schemas.microsoft.com/office/drawing/2014/main" id="{38086185-683F-9E75-DDA0-A3387A0DE790}"/>
              </a:ext>
            </a:extLst>
          </p:cNvPr>
          <p:cNvSpPr txBox="1"/>
          <p:nvPr/>
        </p:nvSpPr>
        <p:spPr>
          <a:xfrm>
            <a:off x="1598102" y="2910319"/>
            <a:ext cx="14706600" cy="5632311"/>
          </a:xfrm>
          <a:prstGeom prst="rect">
            <a:avLst/>
          </a:prstGeom>
          <a:noFill/>
        </p:spPr>
        <p:txBody>
          <a:bodyPr wrap="square" rtlCol="0">
            <a:spAutoFit/>
          </a:bodyPr>
          <a:lstStyle/>
          <a:p>
            <a:pPr rtl="0">
              <a:spcBef>
                <a:spcPts val="0"/>
              </a:spcBef>
              <a:spcAft>
                <a:spcPts val="0"/>
              </a:spcAft>
            </a:pPr>
            <a:r>
              <a:rPr lang="en-US" sz="2000" b="1" i="0" u="none" strike="noStrike" dirty="0">
                <a:solidFill>
                  <a:srgbClr val="000000"/>
                </a:solidFill>
                <a:effectLst/>
                <a:latin typeface="Arial" panose="020B0604020202020204" pitchFamily="34" charset="0"/>
              </a:rPr>
              <a:t>1. Expansion into Digital Platforms:  </a:t>
            </a:r>
            <a:r>
              <a:rPr lang="en-US" sz="2000" b="0" i="0" u="none" strike="noStrike" dirty="0">
                <a:solidFill>
                  <a:srgbClr val="000000"/>
                </a:solidFill>
                <a:effectLst/>
                <a:latin typeface="Arial" panose="020B0604020202020204" pitchFamily="34" charset="0"/>
              </a:rPr>
              <a:t>We aim to broaden our reach and accessibility by venturing into digital platforms, including the development of web and mobile applications. This expansion will facilitate easier access to our services for a wider audience.</a:t>
            </a:r>
            <a:endParaRPr lang="en-US" sz="2000" b="0" dirty="0">
              <a:effectLst/>
            </a:endParaRPr>
          </a:p>
          <a:p>
            <a:pPr rtl="0">
              <a:spcBef>
                <a:spcPts val="0"/>
              </a:spcBef>
              <a:spcAft>
                <a:spcPts val="0"/>
              </a:spcAft>
            </a:pPr>
            <a:br>
              <a:rPr lang="en-US" sz="2000" b="0" dirty="0">
                <a:effectLst/>
              </a:rPr>
            </a:br>
            <a:r>
              <a:rPr lang="en-US" sz="2000" b="1" i="0" u="none" strike="noStrike" dirty="0">
                <a:solidFill>
                  <a:srgbClr val="000000"/>
                </a:solidFill>
                <a:effectLst/>
                <a:latin typeface="Arial" panose="020B0604020202020204" pitchFamily="34" charset="0"/>
              </a:rPr>
              <a:t>2. Transition from C Language to Python and Beyond:  </a:t>
            </a:r>
            <a:r>
              <a:rPr lang="en-US" sz="2000" b="0" i="0" u="none" strike="noStrike" dirty="0">
                <a:solidFill>
                  <a:srgbClr val="000000"/>
                </a:solidFill>
                <a:effectLst/>
                <a:latin typeface="Arial" panose="020B0604020202020204" pitchFamily="34" charset="0"/>
              </a:rPr>
              <a:t>While C language has been our primary tool for development, we're considering transitioning to more versatile and high-level languages like Python. Python's simplicity, readability, and extensive libraries make it an ideal choice for various applications, from data analysis to web development. By embracing Python, we aim to enhance our productivity, streamline development processes, and adapt to modern software engineering practices.</a:t>
            </a:r>
            <a:endParaRPr lang="en-US" sz="2000" b="0" dirty="0">
              <a:effectLst/>
            </a:endParaRPr>
          </a:p>
          <a:p>
            <a:pPr rtl="0">
              <a:spcBef>
                <a:spcPts val="0"/>
              </a:spcBef>
              <a:spcAft>
                <a:spcPts val="0"/>
              </a:spcAft>
            </a:pPr>
            <a:br>
              <a:rPr lang="en-US" sz="2000" b="0" dirty="0">
                <a:effectLst/>
              </a:rPr>
            </a:br>
            <a:r>
              <a:rPr lang="en-US" sz="2000" b="1" i="0" u="none" strike="noStrike" dirty="0">
                <a:solidFill>
                  <a:srgbClr val="000000"/>
                </a:solidFill>
                <a:effectLst/>
                <a:latin typeface="Arial" panose="020B0604020202020204" pitchFamily="34" charset="0"/>
              </a:rPr>
              <a:t>3. Web and Mobile Application Development:  </a:t>
            </a:r>
            <a:r>
              <a:rPr lang="en-US" sz="2000" b="0" i="0" u="none" strike="noStrike" dirty="0">
                <a:solidFill>
                  <a:srgbClr val="000000"/>
                </a:solidFill>
                <a:effectLst/>
                <a:latin typeface="Arial" panose="020B0604020202020204" pitchFamily="34" charset="0"/>
              </a:rPr>
              <a:t>Developing web and mobile applications will allow us to offer our services seamlessly across different platforms, catering to the diverse needs of our users. These applications will provide intuitive interfaces, enhanced functionalities, and real-time interactions, enriching the user experience.</a:t>
            </a:r>
            <a:endParaRPr lang="en-US" sz="2000" b="0" dirty="0">
              <a:effectLst/>
            </a:endParaRPr>
          </a:p>
          <a:p>
            <a:pPr rtl="0">
              <a:spcBef>
                <a:spcPts val="0"/>
              </a:spcBef>
              <a:spcAft>
                <a:spcPts val="0"/>
              </a:spcAft>
            </a:pPr>
            <a:br>
              <a:rPr lang="en-US" sz="2000" b="0" dirty="0">
                <a:effectLst/>
              </a:rPr>
            </a:br>
            <a:r>
              <a:rPr lang="en-US" sz="2000" b="1" i="0" u="none" strike="noStrike" dirty="0">
                <a:solidFill>
                  <a:srgbClr val="000000"/>
                </a:solidFill>
                <a:effectLst/>
                <a:latin typeface="Arial" panose="020B0604020202020204" pitchFamily="34" charset="0"/>
              </a:rPr>
              <a:t>5. User-Centric Approach:  </a:t>
            </a:r>
            <a:r>
              <a:rPr lang="en-US" sz="2000" b="0" i="0" u="none" strike="noStrike" dirty="0">
                <a:solidFill>
                  <a:srgbClr val="000000"/>
                </a:solidFill>
                <a:effectLst/>
                <a:latin typeface="Arial" panose="020B0604020202020204" pitchFamily="34" charset="0"/>
              </a:rPr>
              <a:t>Our future endeavors will remain cantered around the needs and preferences of our users. We will gather feedback, conduct user research, and iteratively refine our digital solutions to ensure they meet the evolving demands of our audience.</a:t>
            </a:r>
            <a:endParaRPr lang="en-US" sz="2000" b="0" dirty="0">
              <a:effectLst/>
            </a:endParaRPr>
          </a:p>
          <a:p>
            <a:br>
              <a:rPr lang="en-US" sz="2000" dirty="0"/>
            </a:br>
            <a:endParaRPr lang="en-US" sz="2000" dirty="0"/>
          </a:p>
        </p:txBody>
      </p:sp>
    </p:spTree>
    <p:extLst>
      <p:ext uri="{BB962C8B-B14F-4D97-AF65-F5344CB8AC3E}">
        <p14:creationId xmlns:p14="http://schemas.microsoft.com/office/powerpoint/2010/main" val="1284833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E94E2F5-4347-C1AF-47A3-0FC9145E908C}"/>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38100"/>
            <a:ext cx="18288000" cy="10287000"/>
          </a:xfrm>
          <a:prstGeom prst="rect">
            <a:avLst/>
          </a:prstGeom>
        </p:spPr>
      </p:pic>
      <p:sp>
        <p:nvSpPr>
          <p:cNvPr id="2" name="Freeform 2"/>
          <p:cNvSpPr/>
          <p:nvPr/>
        </p:nvSpPr>
        <p:spPr>
          <a:xfrm>
            <a:off x="587603" y="386621"/>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16230600" y="-5730031"/>
            <a:ext cx="9872358" cy="80541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66895" y="8936385"/>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159047" y="405435"/>
            <a:ext cx="1615696" cy="565785"/>
          </a:xfrm>
          <a:prstGeom prst="rect">
            <a:avLst/>
          </a:prstGeom>
        </p:spPr>
        <p:txBody>
          <a:bodyPr lIns="0" tIns="0" rIns="0" bIns="0" rtlCol="0" anchor="t">
            <a:spAutoFit/>
          </a:bodyPr>
          <a:lstStyle/>
          <a:p>
            <a:pPr>
              <a:lnSpc>
                <a:spcPts val="2220"/>
              </a:lnSpc>
            </a:pPr>
            <a:r>
              <a:rPr lang="en-US" sz="2000" dirty="0">
                <a:solidFill>
                  <a:srgbClr val="193378"/>
                </a:solidFill>
                <a:latin typeface="Montserrat Classic"/>
              </a:rPr>
              <a:t>SAST</a:t>
            </a:r>
          </a:p>
          <a:p>
            <a:pPr>
              <a:lnSpc>
                <a:spcPts val="2220"/>
              </a:lnSpc>
            </a:pPr>
            <a:r>
              <a:rPr lang="en-US" sz="2000" dirty="0">
                <a:solidFill>
                  <a:srgbClr val="193378"/>
                </a:solidFill>
                <a:latin typeface="Montserrat Classic"/>
              </a:rPr>
              <a:t>Medical</a:t>
            </a:r>
          </a:p>
        </p:txBody>
      </p:sp>
      <p:sp>
        <p:nvSpPr>
          <p:cNvPr id="34" name="TextBox 33">
            <a:extLst>
              <a:ext uri="{FF2B5EF4-FFF2-40B4-BE49-F238E27FC236}">
                <a16:creationId xmlns:a16="http://schemas.microsoft.com/office/drawing/2014/main" id="{A54642A3-7F03-F89A-5852-DD22A26D05B1}"/>
              </a:ext>
            </a:extLst>
          </p:cNvPr>
          <p:cNvSpPr txBox="1"/>
          <p:nvPr/>
        </p:nvSpPr>
        <p:spPr>
          <a:xfrm>
            <a:off x="7496882" y="802111"/>
            <a:ext cx="3294235" cy="769441"/>
          </a:xfrm>
          <a:prstGeom prst="rect">
            <a:avLst/>
          </a:prstGeom>
          <a:noFill/>
        </p:spPr>
        <p:txBody>
          <a:bodyPr wrap="none" rtlCol="0">
            <a:spAutoFit/>
          </a:bodyPr>
          <a:lstStyle/>
          <a:p>
            <a:r>
              <a:rPr lang="en-US" sz="4400" b="1" dirty="0">
                <a:solidFill>
                  <a:srgbClr val="FF0000"/>
                </a:solidFill>
                <a:highlight>
                  <a:srgbClr val="FFFF00"/>
                </a:highlight>
              </a:rPr>
              <a:t>CONCLUSION</a:t>
            </a:r>
          </a:p>
        </p:txBody>
      </p:sp>
      <p:sp>
        <p:nvSpPr>
          <p:cNvPr id="20" name="Rounded Rectangle 19">
            <a:extLst>
              <a:ext uri="{FF2B5EF4-FFF2-40B4-BE49-F238E27FC236}">
                <a16:creationId xmlns:a16="http://schemas.microsoft.com/office/drawing/2014/main" id="{89F969D7-BA01-7315-0011-A352DDDCC67C}"/>
              </a:ext>
            </a:extLst>
          </p:cNvPr>
          <p:cNvSpPr/>
          <p:nvPr/>
        </p:nvSpPr>
        <p:spPr>
          <a:xfrm>
            <a:off x="1598102" y="2705100"/>
            <a:ext cx="15242098" cy="6231285"/>
          </a:xfrm>
          <a:prstGeom prst="roundRect">
            <a:avLst/>
          </a:prstGeom>
          <a:solidFill>
            <a:schemeClr val="accent1">
              <a:alpha val="592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rPr>
              <a:t>Our diagnostic center management project in C represents a milestone in healthcare optimization. By integrating doctor's appointments, test management, blood donation, and health packages, we've fostered a streamlined and patient-centric approach to healthcare delivery.</a:t>
            </a:r>
          </a:p>
          <a:p>
            <a:r>
              <a:rPr lang="en-US" sz="2800" b="1" dirty="0">
                <a:solidFill>
                  <a:schemeClr val="tx1"/>
                </a:solidFill>
                <a:effectLst/>
              </a:rPr>
              <a:t>With a focus on efficiency and accessibility, our system empowers users to navigate healthcare processes seamlessly. Moving forward, we are committed to leveraging technology to drive further advancements in healthcare management, ensuring quality care for all.</a:t>
            </a:r>
          </a:p>
          <a:p>
            <a:r>
              <a:rPr lang="en-US" sz="2800" b="1" dirty="0">
                <a:solidFill>
                  <a:schemeClr val="tx1"/>
                </a:solidFill>
                <a:effectLst/>
              </a:rPr>
              <a:t>We extend our gratitude to our team, stakeholders, and users for their invaluable support. Together, we've set the stage for a healthier future.</a:t>
            </a:r>
          </a:p>
        </p:txBody>
      </p:sp>
    </p:spTree>
    <p:extLst>
      <p:ext uri="{BB962C8B-B14F-4D97-AF65-F5344CB8AC3E}">
        <p14:creationId xmlns:p14="http://schemas.microsoft.com/office/powerpoint/2010/main" val="4242786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7603" y="386621"/>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6230600" y="-5730031"/>
            <a:ext cx="9872358" cy="80541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66895" y="8936385"/>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159047" y="405435"/>
            <a:ext cx="1615696" cy="565785"/>
          </a:xfrm>
          <a:prstGeom prst="rect">
            <a:avLst/>
          </a:prstGeom>
        </p:spPr>
        <p:txBody>
          <a:bodyPr lIns="0" tIns="0" rIns="0" bIns="0" rtlCol="0" anchor="t">
            <a:spAutoFit/>
          </a:bodyPr>
          <a:lstStyle/>
          <a:p>
            <a:pPr>
              <a:lnSpc>
                <a:spcPts val="2220"/>
              </a:lnSpc>
            </a:pPr>
            <a:r>
              <a:rPr lang="en-US" sz="2000" dirty="0">
                <a:solidFill>
                  <a:srgbClr val="193378"/>
                </a:solidFill>
                <a:latin typeface="Montserrat Classic"/>
              </a:rPr>
              <a:t>SAST</a:t>
            </a:r>
          </a:p>
          <a:p>
            <a:pPr>
              <a:lnSpc>
                <a:spcPts val="2220"/>
              </a:lnSpc>
            </a:pPr>
            <a:r>
              <a:rPr lang="en-US" sz="2000" dirty="0">
                <a:solidFill>
                  <a:srgbClr val="193378"/>
                </a:solidFill>
                <a:latin typeface="Montserrat Classic"/>
              </a:rPr>
              <a:t>Medical</a:t>
            </a:r>
          </a:p>
        </p:txBody>
      </p:sp>
      <p:sp>
        <p:nvSpPr>
          <p:cNvPr id="3" name="Freeform: Shape 243">
            <a:extLst>
              <a:ext uri="{FF2B5EF4-FFF2-40B4-BE49-F238E27FC236}">
                <a16:creationId xmlns:a16="http://schemas.microsoft.com/office/drawing/2014/main" id="{2D4F14E3-A3AF-CF3D-BA40-9634F014F108}"/>
              </a:ext>
            </a:extLst>
          </p:cNvPr>
          <p:cNvSpPr/>
          <p:nvPr/>
        </p:nvSpPr>
        <p:spPr>
          <a:xfrm>
            <a:off x="381001" y="190499"/>
            <a:ext cx="17188624" cy="9709879"/>
          </a:xfrm>
          <a:custGeom>
            <a:avLst/>
            <a:gdLst>
              <a:gd name="connsiteX0" fmla="*/ 9526 w 3470338"/>
              <a:gd name="connsiteY0" fmla="*/ 0 h 6346429"/>
              <a:gd name="connsiteX1" fmla="*/ 3470338 w 3470338"/>
              <a:gd name="connsiteY1" fmla="*/ 0 h 6346429"/>
              <a:gd name="connsiteX2" fmla="*/ 3470338 w 3470338"/>
              <a:gd name="connsiteY2" fmla="*/ 6346429 h 6346429"/>
              <a:gd name="connsiteX3" fmla="*/ 9526 w 3470338"/>
              <a:gd name="connsiteY3" fmla="*/ 6346429 h 6346429"/>
              <a:gd name="connsiteX4" fmla="*/ 7830 w 3470338"/>
              <a:gd name="connsiteY4" fmla="*/ 5754489 h 6346429"/>
              <a:gd name="connsiteX5" fmla="*/ 1066800 w 3470338"/>
              <a:gd name="connsiteY5" fmla="*/ 5754489 h 6346429"/>
              <a:gd name="connsiteX6" fmla="*/ 1066800 w 3470338"/>
              <a:gd name="connsiteY6" fmla="*/ 3173214 h 6346429"/>
              <a:gd name="connsiteX7" fmla="*/ 437 w 3470338"/>
              <a:gd name="connsiteY7" fmla="*/ 3173214 h 6346429"/>
              <a:gd name="connsiteX8" fmla="*/ 0 w 3470338"/>
              <a:gd name="connsiteY8" fmla="*/ 3020814 h 6346429"/>
              <a:gd name="connsiteX9" fmla="*/ 9526 w 3470338"/>
              <a:gd name="connsiteY9" fmla="*/ 0 h 6346429"/>
              <a:gd name="connsiteX0" fmla="*/ 9526 w 3470338"/>
              <a:gd name="connsiteY0" fmla="*/ 0 h 6346429"/>
              <a:gd name="connsiteX1" fmla="*/ 3470338 w 3470338"/>
              <a:gd name="connsiteY1" fmla="*/ 0 h 6346429"/>
              <a:gd name="connsiteX2" fmla="*/ 3470338 w 3470338"/>
              <a:gd name="connsiteY2" fmla="*/ 6346429 h 6346429"/>
              <a:gd name="connsiteX3" fmla="*/ 9526 w 3470338"/>
              <a:gd name="connsiteY3" fmla="*/ 6346429 h 6346429"/>
              <a:gd name="connsiteX4" fmla="*/ 7830 w 3470338"/>
              <a:gd name="connsiteY4" fmla="*/ 5754489 h 6346429"/>
              <a:gd name="connsiteX5" fmla="*/ 1066800 w 3470338"/>
              <a:gd name="connsiteY5" fmla="*/ 5754489 h 6346429"/>
              <a:gd name="connsiteX6" fmla="*/ 437 w 3470338"/>
              <a:gd name="connsiteY6" fmla="*/ 3173214 h 6346429"/>
              <a:gd name="connsiteX7" fmla="*/ 0 w 3470338"/>
              <a:gd name="connsiteY7" fmla="*/ 3020814 h 6346429"/>
              <a:gd name="connsiteX8" fmla="*/ 9526 w 3470338"/>
              <a:gd name="connsiteY8" fmla="*/ 0 h 6346429"/>
              <a:gd name="connsiteX0" fmla="*/ 1066800 w 3470338"/>
              <a:gd name="connsiteY0" fmla="*/ 5754489 h 6346429"/>
              <a:gd name="connsiteX1" fmla="*/ 437 w 3470338"/>
              <a:gd name="connsiteY1" fmla="*/ 3173214 h 6346429"/>
              <a:gd name="connsiteX2" fmla="*/ 0 w 3470338"/>
              <a:gd name="connsiteY2" fmla="*/ 3020814 h 6346429"/>
              <a:gd name="connsiteX3" fmla="*/ 9526 w 3470338"/>
              <a:gd name="connsiteY3" fmla="*/ 0 h 6346429"/>
              <a:gd name="connsiteX4" fmla="*/ 3470338 w 3470338"/>
              <a:gd name="connsiteY4" fmla="*/ 0 h 6346429"/>
              <a:gd name="connsiteX5" fmla="*/ 3470338 w 3470338"/>
              <a:gd name="connsiteY5" fmla="*/ 6346429 h 6346429"/>
              <a:gd name="connsiteX6" fmla="*/ 9526 w 3470338"/>
              <a:gd name="connsiteY6" fmla="*/ 6346429 h 6346429"/>
              <a:gd name="connsiteX7" fmla="*/ 7830 w 3470338"/>
              <a:gd name="connsiteY7" fmla="*/ 5754489 h 6346429"/>
              <a:gd name="connsiteX8" fmla="*/ 1158240 w 3470338"/>
              <a:gd name="connsiteY8" fmla="*/ 5845929 h 6346429"/>
              <a:gd name="connsiteX0" fmla="*/ 437 w 3470338"/>
              <a:gd name="connsiteY0" fmla="*/ 3173214 h 6346429"/>
              <a:gd name="connsiteX1" fmla="*/ 0 w 3470338"/>
              <a:gd name="connsiteY1" fmla="*/ 3020814 h 6346429"/>
              <a:gd name="connsiteX2" fmla="*/ 9526 w 3470338"/>
              <a:gd name="connsiteY2" fmla="*/ 0 h 6346429"/>
              <a:gd name="connsiteX3" fmla="*/ 3470338 w 3470338"/>
              <a:gd name="connsiteY3" fmla="*/ 0 h 6346429"/>
              <a:gd name="connsiteX4" fmla="*/ 3470338 w 3470338"/>
              <a:gd name="connsiteY4" fmla="*/ 6346429 h 6346429"/>
              <a:gd name="connsiteX5" fmla="*/ 9526 w 3470338"/>
              <a:gd name="connsiteY5" fmla="*/ 6346429 h 6346429"/>
              <a:gd name="connsiteX6" fmla="*/ 7830 w 3470338"/>
              <a:gd name="connsiteY6" fmla="*/ 5754489 h 6346429"/>
              <a:gd name="connsiteX7" fmla="*/ 1158240 w 3470338"/>
              <a:gd name="connsiteY7" fmla="*/ 5845929 h 6346429"/>
              <a:gd name="connsiteX0" fmla="*/ 437 w 3470338"/>
              <a:gd name="connsiteY0" fmla="*/ 3173214 h 6346429"/>
              <a:gd name="connsiteX1" fmla="*/ 0 w 3470338"/>
              <a:gd name="connsiteY1" fmla="*/ 3020814 h 6346429"/>
              <a:gd name="connsiteX2" fmla="*/ 9526 w 3470338"/>
              <a:gd name="connsiteY2" fmla="*/ 0 h 6346429"/>
              <a:gd name="connsiteX3" fmla="*/ 3470338 w 3470338"/>
              <a:gd name="connsiteY3" fmla="*/ 0 h 6346429"/>
              <a:gd name="connsiteX4" fmla="*/ 3470338 w 3470338"/>
              <a:gd name="connsiteY4" fmla="*/ 6346429 h 6346429"/>
              <a:gd name="connsiteX5" fmla="*/ 9526 w 3470338"/>
              <a:gd name="connsiteY5" fmla="*/ 6346429 h 6346429"/>
              <a:gd name="connsiteX6" fmla="*/ 7830 w 3470338"/>
              <a:gd name="connsiteY6" fmla="*/ 5754489 h 634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338" h="6346429">
                <a:moveTo>
                  <a:pt x="437" y="3173214"/>
                </a:moveTo>
                <a:cubicBezTo>
                  <a:pt x="291" y="3122414"/>
                  <a:pt x="146" y="3071614"/>
                  <a:pt x="0" y="3020814"/>
                </a:cubicBezTo>
                <a:cubicBezTo>
                  <a:pt x="3175" y="2013876"/>
                  <a:pt x="6351" y="1006938"/>
                  <a:pt x="9526" y="0"/>
                </a:cubicBezTo>
                <a:lnTo>
                  <a:pt x="3470338" y="0"/>
                </a:lnTo>
                <a:lnTo>
                  <a:pt x="3470338" y="6346429"/>
                </a:lnTo>
                <a:lnTo>
                  <a:pt x="9526" y="6346429"/>
                </a:lnTo>
                <a:cubicBezTo>
                  <a:pt x="8961" y="6149116"/>
                  <a:pt x="8395" y="5951802"/>
                  <a:pt x="7830" y="5754489"/>
                </a:cubicBezTo>
              </a:path>
            </a:pathLst>
          </a:custGeom>
          <a:noFill/>
          <a:ln w="76200">
            <a:solidFill>
              <a:srgbClr val="004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6EC6D3C-BB8A-A6C8-F02C-EA77F38027D4}"/>
              </a:ext>
            </a:extLst>
          </p:cNvPr>
          <p:cNvGrpSpPr/>
          <p:nvPr/>
        </p:nvGrpSpPr>
        <p:grpSpPr>
          <a:xfrm>
            <a:off x="1752600" y="1714500"/>
            <a:ext cx="11172925" cy="5528961"/>
            <a:chOff x="1360555" y="1522054"/>
            <a:chExt cx="6997484" cy="2887562"/>
          </a:xfrm>
        </p:grpSpPr>
        <p:grpSp>
          <p:nvGrpSpPr>
            <p:cNvPr id="5" name="Group 4">
              <a:extLst>
                <a:ext uri="{FF2B5EF4-FFF2-40B4-BE49-F238E27FC236}">
                  <a16:creationId xmlns:a16="http://schemas.microsoft.com/office/drawing/2014/main" id="{9D02CB4B-DEF0-34BB-12AA-28E2C6B1D70D}"/>
                </a:ext>
              </a:extLst>
            </p:cNvPr>
            <p:cNvGrpSpPr/>
            <p:nvPr/>
          </p:nvGrpSpPr>
          <p:grpSpPr>
            <a:xfrm>
              <a:off x="1360555" y="3142523"/>
              <a:ext cx="6997484" cy="1267093"/>
              <a:chOff x="1325024" y="1874421"/>
              <a:chExt cx="6997484" cy="1267093"/>
            </a:xfrm>
          </p:grpSpPr>
          <p:sp>
            <p:nvSpPr>
              <p:cNvPr id="7" name="TextBox 6">
                <a:extLst>
                  <a:ext uri="{FF2B5EF4-FFF2-40B4-BE49-F238E27FC236}">
                    <a16:creationId xmlns:a16="http://schemas.microsoft.com/office/drawing/2014/main" id="{215B1AED-7D9F-9F4B-5370-C4F8A0128AA4}"/>
                  </a:ext>
                </a:extLst>
              </p:cNvPr>
              <p:cNvSpPr txBox="1"/>
              <p:nvPr/>
            </p:nvSpPr>
            <p:spPr>
              <a:xfrm>
                <a:off x="1325024" y="1874421"/>
                <a:ext cx="6997484" cy="830997"/>
              </a:xfrm>
              <a:prstGeom prst="rect">
                <a:avLst/>
              </a:prstGeom>
              <a:noFill/>
            </p:spPr>
            <p:txBody>
              <a:bodyPr wrap="square" rtlCol="0">
                <a:spAutoFit/>
              </a:bodyPr>
              <a:lstStyle/>
              <a:p>
                <a:pPr algn="ctr"/>
                <a:r>
                  <a:rPr lang="en-US" altLang="ko-KR" sz="4800" dirty="0">
                    <a:solidFill>
                      <a:schemeClr val="tx1">
                        <a:lumMod val="95000"/>
                        <a:lumOff val="5000"/>
                      </a:schemeClr>
                    </a:solidFill>
                    <a:latin typeface="Georgia" panose="02040502050405020303" pitchFamily="18" charset="0"/>
                    <a:cs typeface="Arial" panose="020B0604020202020204" pitchFamily="34" charset="0"/>
                  </a:rPr>
                  <a:t>Do Have Any Questions?   </a:t>
                </a:r>
                <a:endParaRPr lang="ko-KR" altLang="en-US" sz="4800" dirty="0">
                  <a:solidFill>
                    <a:schemeClr val="tx1">
                      <a:lumMod val="95000"/>
                      <a:lumOff val="5000"/>
                    </a:schemeClr>
                  </a:solidFill>
                  <a:latin typeface="Georgia" panose="02040502050405020303" pitchFamily="18" charset="0"/>
                  <a:cs typeface="Arial" panose="020B0604020202020204" pitchFamily="34" charset="0"/>
                </a:endParaRPr>
              </a:p>
            </p:txBody>
          </p:sp>
          <p:sp>
            <p:nvSpPr>
              <p:cNvPr id="16" name="TextBox 15">
                <a:extLst>
                  <a:ext uri="{FF2B5EF4-FFF2-40B4-BE49-F238E27FC236}">
                    <a16:creationId xmlns:a16="http://schemas.microsoft.com/office/drawing/2014/main" id="{BAB97F61-6F68-B4DF-4C71-B689B6C68C1E}"/>
                  </a:ext>
                </a:extLst>
              </p:cNvPr>
              <p:cNvSpPr txBox="1"/>
              <p:nvPr/>
            </p:nvSpPr>
            <p:spPr>
              <a:xfrm>
                <a:off x="1350012" y="2864515"/>
                <a:ext cx="6947508" cy="276999"/>
              </a:xfrm>
              <a:prstGeom prst="rect">
                <a:avLst/>
              </a:prstGeom>
              <a:noFill/>
            </p:spPr>
            <p:txBody>
              <a:bodyPr wrap="square" rtlCol="0" anchor="ctr">
                <a:spAutoFit/>
              </a:bodyPr>
              <a:lstStyle/>
              <a:p>
                <a:pPr algn="ctr"/>
                <a:endParaRPr lang="en-US" sz="1200" dirty="0">
                  <a:solidFill>
                    <a:schemeClr val="tx1">
                      <a:lumMod val="95000"/>
                      <a:lumOff val="5000"/>
                    </a:schemeClr>
                  </a:solidFill>
                  <a:latin typeface="Candara" panose="020E0502030303020204" pitchFamily="34" charset="0"/>
                </a:endParaRPr>
              </a:p>
            </p:txBody>
          </p:sp>
        </p:grpSp>
        <p:pic>
          <p:nvPicPr>
            <p:cNvPr id="6" name="Picture 5">
              <a:extLst>
                <a:ext uri="{FF2B5EF4-FFF2-40B4-BE49-F238E27FC236}">
                  <a16:creationId xmlns:a16="http://schemas.microsoft.com/office/drawing/2014/main" id="{A25E8C09-BFFA-BE95-25F5-4A9B4AE631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9888" y="1522054"/>
              <a:ext cx="1746262" cy="1553705"/>
            </a:xfrm>
            <a:prstGeom prst="rect">
              <a:avLst/>
            </a:prstGeom>
          </p:spPr>
        </p:pic>
      </p:grpSp>
      <p:pic>
        <p:nvPicPr>
          <p:cNvPr id="17" name="Picture 2" descr="Confused Doctor with Question Marks 2198471 Vector Art at Vecteezy">
            <a:extLst>
              <a:ext uri="{FF2B5EF4-FFF2-40B4-BE49-F238E27FC236}">
                <a16:creationId xmlns:a16="http://schemas.microsoft.com/office/drawing/2014/main" id="{4A5E8584-8854-7DCB-0BA9-AA84460536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405" t="3268" r="21559" b="6413"/>
          <a:stretch/>
        </p:blipFill>
        <p:spPr bwMode="auto">
          <a:xfrm>
            <a:off x="12496800" y="332210"/>
            <a:ext cx="4876800" cy="9459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998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151388" y="1996626"/>
            <a:ext cx="25067935" cy="2506793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8897264" y="-1504505"/>
            <a:ext cx="10762805" cy="1076280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8897264" y="-1985513"/>
            <a:ext cx="10902481" cy="10902437"/>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56363" t="-874" r="-30479" b="-23687"/>
              </a:stretch>
            </a:blipFill>
          </p:spPr>
        </p:sp>
      </p:grpSp>
      <p:sp>
        <p:nvSpPr>
          <p:cNvPr id="11" name="TextBox 11"/>
          <p:cNvSpPr txBox="1"/>
          <p:nvPr/>
        </p:nvSpPr>
        <p:spPr>
          <a:xfrm>
            <a:off x="1766883" y="757420"/>
            <a:ext cx="1615696" cy="565653"/>
          </a:xfrm>
          <a:prstGeom prst="rect">
            <a:avLst/>
          </a:prstGeom>
        </p:spPr>
        <p:txBody>
          <a:bodyPr lIns="0" tIns="0" rIns="0" bIns="0" rtlCol="0" anchor="t">
            <a:spAutoFit/>
          </a:bodyPr>
          <a:lstStyle/>
          <a:p>
            <a:pPr>
              <a:lnSpc>
                <a:spcPts val="2220"/>
              </a:lnSpc>
            </a:pPr>
            <a:r>
              <a:rPr lang="en-US" sz="2000" dirty="0">
                <a:solidFill>
                  <a:srgbClr val="193378"/>
                </a:solidFill>
                <a:latin typeface="Montserrat Classic"/>
              </a:rPr>
              <a:t>SAST</a:t>
            </a:r>
          </a:p>
          <a:p>
            <a:pPr>
              <a:lnSpc>
                <a:spcPts val="2220"/>
              </a:lnSpc>
            </a:pPr>
            <a:r>
              <a:rPr lang="en-US" sz="2000" dirty="0">
                <a:solidFill>
                  <a:srgbClr val="193378"/>
                </a:solidFill>
                <a:latin typeface="Montserrat Classic"/>
              </a:rPr>
              <a:t>Medical</a:t>
            </a:r>
          </a:p>
        </p:txBody>
      </p:sp>
      <p:sp>
        <p:nvSpPr>
          <p:cNvPr id="12" name="TextBox 12"/>
          <p:cNvSpPr txBox="1"/>
          <p:nvPr/>
        </p:nvSpPr>
        <p:spPr>
          <a:xfrm>
            <a:off x="2123766" y="3321750"/>
            <a:ext cx="5086694" cy="3280184"/>
          </a:xfrm>
          <a:prstGeom prst="rect">
            <a:avLst/>
          </a:prstGeom>
        </p:spPr>
        <p:txBody>
          <a:bodyPr lIns="0" tIns="0" rIns="0" bIns="0" rtlCol="0" anchor="t">
            <a:spAutoFit/>
          </a:bodyPr>
          <a:lstStyle/>
          <a:p>
            <a:pPr>
              <a:lnSpc>
                <a:spcPts val="12714"/>
              </a:lnSpc>
            </a:pPr>
            <a:r>
              <a:rPr lang="en-US" sz="11994">
                <a:solidFill>
                  <a:srgbClr val="FFFFFF"/>
                </a:solidFill>
                <a:latin typeface="Montserrat Classic Bold"/>
              </a:rPr>
              <a:t>Thank</a:t>
            </a:r>
          </a:p>
          <a:p>
            <a:pPr>
              <a:lnSpc>
                <a:spcPts val="12714"/>
              </a:lnSpc>
            </a:pPr>
            <a:r>
              <a:rPr lang="en-US" sz="11994">
                <a:solidFill>
                  <a:srgbClr val="FFFFFF"/>
                </a:solidFill>
                <a:latin typeface="Montserrat Classic Bold"/>
              </a:rPr>
              <a:t>You.</a:t>
            </a:r>
          </a:p>
        </p:txBody>
      </p:sp>
      <p:sp>
        <p:nvSpPr>
          <p:cNvPr id="13" name="TextBox 13"/>
          <p:cNvSpPr txBox="1"/>
          <p:nvPr/>
        </p:nvSpPr>
        <p:spPr>
          <a:xfrm>
            <a:off x="2123766" y="6866077"/>
            <a:ext cx="6773498" cy="622803"/>
          </a:xfrm>
          <a:prstGeom prst="rect">
            <a:avLst/>
          </a:prstGeom>
        </p:spPr>
        <p:txBody>
          <a:bodyPr lIns="0" tIns="0" rIns="0" bIns="0" rtlCol="0" anchor="t">
            <a:spAutoFit/>
          </a:bodyPr>
          <a:lstStyle/>
          <a:p>
            <a:pPr>
              <a:lnSpc>
                <a:spcPts val="4770"/>
              </a:lnSpc>
            </a:pPr>
            <a:r>
              <a:rPr lang="en-US" sz="4500">
                <a:solidFill>
                  <a:srgbClr val="FFFFFF"/>
                </a:solidFill>
                <a:latin typeface="Montserrat Classic"/>
              </a:rPr>
              <a:t>For Your Attention</a:t>
            </a:r>
          </a:p>
        </p:txBody>
      </p:sp>
      <p:grpSp>
        <p:nvGrpSpPr>
          <p:cNvPr id="14" name="Group 14"/>
          <p:cNvGrpSpPr/>
          <p:nvPr/>
        </p:nvGrpSpPr>
        <p:grpSpPr>
          <a:xfrm>
            <a:off x="-1875370" y="8916925"/>
            <a:ext cx="3245396" cy="324539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845436" y="4885642"/>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18" name="Freeform 18"/>
          <p:cNvSpPr/>
          <p:nvPr/>
        </p:nvSpPr>
        <p:spPr>
          <a:xfrm>
            <a:off x="9144000" y="8916925"/>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9337" y="0"/>
            <a:ext cx="4994253" cy="10997737"/>
            <a:chOff x="0" y="0"/>
            <a:chExt cx="1315359" cy="2896523"/>
          </a:xfrm>
        </p:grpSpPr>
        <p:sp>
          <p:nvSpPr>
            <p:cNvPr id="3" name="Freeform 3"/>
            <p:cNvSpPr/>
            <p:nvPr/>
          </p:nvSpPr>
          <p:spPr>
            <a:xfrm>
              <a:off x="0" y="0"/>
              <a:ext cx="1315359" cy="2896523"/>
            </a:xfrm>
            <a:custGeom>
              <a:avLst/>
              <a:gdLst/>
              <a:ahLst/>
              <a:cxnLst/>
              <a:rect l="l" t="t" r="r" b="b"/>
              <a:pathLst>
                <a:path w="1315359" h="2896523">
                  <a:moveTo>
                    <a:pt x="83709" y="0"/>
                  </a:moveTo>
                  <a:lnTo>
                    <a:pt x="1231650" y="0"/>
                  </a:lnTo>
                  <a:cubicBezTo>
                    <a:pt x="1253851" y="0"/>
                    <a:pt x="1275143" y="8819"/>
                    <a:pt x="1290841" y="24518"/>
                  </a:cubicBezTo>
                  <a:cubicBezTo>
                    <a:pt x="1306539" y="40216"/>
                    <a:pt x="1315359" y="61508"/>
                    <a:pt x="1315359" y="83709"/>
                  </a:cubicBezTo>
                  <a:lnTo>
                    <a:pt x="1315359" y="2812814"/>
                  </a:lnTo>
                  <a:cubicBezTo>
                    <a:pt x="1315359" y="2835015"/>
                    <a:pt x="1306539" y="2856307"/>
                    <a:pt x="1290841" y="2872006"/>
                  </a:cubicBezTo>
                  <a:cubicBezTo>
                    <a:pt x="1275143" y="2887704"/>
                    <a:pt x="1253851" y="2896523"/>
                    <a:pt x="1231650" y="2896523"/>
                  </a:cubicBezTo>
                  <a:lnTo>
                    <a:pt x="83709" y="2896523"/>
                  </a:lnTo>
                  <a:cubicBezTo>
                    <a:pt x="61508" y="2896523"/>
                    <a:pt x="40216" y="2887704"/>
                    <a:pt x="24518" y="2872006"/>
                  </a:cubicBezTo>
                  <a:cubicBezTo>
                    <a:pt x="8819" y="2856307"/>
                    <a:pt x="0" y="2835015"/>
                    <a:pt x="0" y="2812814"/>
                  </a:cubicBezTo>
                  <a:lnTo>
                    <a:pt x="0" y="83709"/>
                  </a:lnTo>
                  <a:cubicBezTo>
                    <a:pt x="0" y="61508"/>
                    <a:pt x="8819" y="40216"/>
                    <a:pt x="24518" y="24518"/>
                  </a:cubicBezTo>
                  <a:cubicBezTo>
                    <a:pt x="40216" y="8819"/>
                    <a:pt x="61508" y="0"/>
                    <a:pt x="83709" y="0"/>
                  </a:cubicBezTo>
                  <a:close/>
                </a:path>
              </a:pathLst>
            </a:custGeom>
            <a:solidFill>
              <a:srgbClr val="3575FE"/>
            </a:solidFill>
          </p:spPr>
        </p:sp>
        <p:sp>
          <p:nvSpPr>
            <p:cNvPr id="4" name="TextBox 4"/>
            <p:cNvSpPr txBox="1"/>
            <p:nvPr/>
          </p:nvSpPr>
          <p:spPr>
            <a:xfrm>
              <a:off x="0" y="9525"/>
              <a:ext cx="1315359" cy="2886998"/>
            </a:xfrm>
            <a:prstGeom prst="rect">
              <a:avLst/>
            </a:prstGeom>
          </p:spPr>
          <p:txBody>
            <a:bodyPr lIns="50800" tIns="50800" rIns="50800" bIns="50800" rtlCol="0" anchor="ctr"/>
            <a:lstStyle/>
            <a:p>
              <a:pPr algn="ctr">
                <a:lnSpc>
                  <a:spcPts val="2220"/>
                </a:lnSpc>
              </a:pPr>
              <a:endParaRPr/>
            </a:p>
          </p:txBody>
        </p:sp>
      </p:grpSp>
      <p:sp>
        <p:nvSpPr>
          <p:cNvPr id="5" name="Freeform 5"/>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5400000">
            <a:off x="17167778" y="8306860"/>
            <a:ext cx="643831" cy="1902880"/>
            <a:chOff x="0" y="0"/>
            <a:chExt cx="660400" cy="1951851"/>
          </a:xfrm>
        </p:grpSpPr>
        <p:sp>
          <p:nvSpPr>
            <p:cNvPr id="7" name="Freeform 7"/>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8" name="TextBox 8"/>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9" name="Group 9"/>
          <p:cNvGrpSpPr/>
          <p:nvPr/>
        </p:nvGrpSpPr>
        <p:grpSpPr>
          <a:xfrm>
            <a:off x="16538253" y="8936385"/>
            <a:ext cx="643732" cy="6437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12" name="Freeform 12"/>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FFFFFF"/>
                </a:solidFill>
                <a:latin typeface="Montserrat Classic"/>
              </a:rPr>
              <a:t>SAST</a:t>
            </a:r>
          </a:p>
          <a:p>
            <a:pPr>
              <a:lnSpc>
                <a:spcPts val="2220"/>
              </a:lnSpc>
            </a:pPr>
            <a:r>
              <a:rPr lang="en-US" sz="2000">
                <a:solidFill>
                  <a:srgbClr val="FFFFFF"/>
                </a:solidFill>
                <a:latin typeface="Montserrat Classic"/>
              </a:rPr>
              <a:t>Medical</a:t>
            </a:r>
          </a:p>
        </p:txBody>
      </p:sp>
      <p:sp>
        <p:nvSpPr>
          <p:cNvPr id="16" name="Freeform 16"/>
          <p:cNvSpPr/>
          <p:nvPr/>
        </p:nvSpPr>
        <p:spPr>
          <a:xfrm>
            <a:off x="9265582" y="2319509"/>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TextBox 18"/>
          <p:cNvSpPr txBox="1"/>
          <p:nvPr/>
        </p:nvSpPr>
        <p:spPr>
          <a:xfrm>
            <a:off x="8025218" y="1098458"/>
            <a:ext cx="7650818" cy="820738"/>
          </a:xfrm>
          <a:prstGeom prst="rect">
            <a:avLst/>
          </a:prstGeom>
        </p:spPr>
        <p:txBody>
          <a:bodyPr wrap="square" lIns="0" tIns="0" rIns="0" bIns="0" rtlCol="0" anchor="t">
            <a:spAutoFit/>
          </a:bodyPr>
          <a:lstStyle/>
          <a:p>
            <a:pPr>
              <a:lnSpc>
                <a:spcPts val="6359"/>
              </a:lnSpc>
            </a:pPr>
            <a:r>
              <a:rPr lang="en-US" sz="5400" dirty="0">
                <a:solidFill>
                  <a:srgbClr val="193378"/>
                </a:solidFill>
                <a:latin typeface="Montserrat Classic Bold"/>
              </a:rPr>
              <a:t>TABLE OF CONTENTS</a:t>
            </a:r>
          </a:p>
        </p:txBody>
      </p:sp>
      <p:sp>
        <p:nvSpPr>
          <p:cNvPr id="19" name="Freeform 19"/>
          <p:cNvSpPr/>
          <p:nvPr/>
        </p:nvSpPr>
        <p:spPr>
          <a:xfrm>
            <a:off x="11484099" y="9044281"/>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grpSp>
        <p:nvGrpSpPr>
          <p:cNvPr id="21" name="Group 21"/>
          <p:cNvGrpSpPr/>
          <p:nvPr/>
        </p:nvGrpSpPr>
        <p:grpSpPr>
          <a:xfrm>
            <a:off x="16254765" y="-670628"/>
            <a:ext cx="2710648" cy="271064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17610088" y="1286533"/>
            <a:ext cx="1482057" cy="148205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aphicFrame>
        <p:nvGraphicFramePr>
          <p:cNvPr id="29" name="Table 28">
            <a:extLst>
              <a:ext uri="{FF2B5EF4-FFF2-40B4-BE49-F238E27FC236}">
                <a16:creationId xmlns:a16="http://schemas.microsoft.com/office/drawing/2014/main" id="{60B8BC38-7607-BD2D-772B-01A02ADF5264}"/>
              </a:ext>
            </a:extLst>
          </p:cNvPr>
          <p:cNvGraphicFramePr>
            <a:graphicFrameLocks noGrp="1"/>
          </p:cNvGraphicFramePr>
          <p:nvPr>
            <p:extLst>
              <p:ext uri="{D42A27DB-BD31-4B8C-83A1-F6EECF244321}">
                <p14:modId xmlns:p14="http://schemas.microsoft.com/office/powerpoint/2010/main" val="4156708855"/>
              </p:ext>
            </p:extLst>
          </p:nvPr>
        </p:nvGraphicFramePr>
        <p:xfrm>
          <a:off x="7467600" y="2840646"/>
          <a:ext cx="9906000" cy="6518088"/>
        </p:xfrm>
        <a:graphic>
          <a:graphicData uri="http://schemas.openxmlformats.org/drawingml/2006/table">
            <a:tbl>
              <a:tblPr firstRow="1" bandRow="1">
                <a:tableStyleId>{5C22544A-7EE6-4342-B048-85BDC9FD1C3A}</a:tableStyleId>
              </a:tblPr>
              <a:tblGrid>
                <a:gridCol w="1745347">
                  <a:extLst>
                    <a:ext uri="{9D8B030D-6E8A-4147-A177-3AD203B41FA5}">
                      <a16:colId xmlns:a16="http://schemas.microsoft.com/office/drawing/2014/main" val="2576325073"/>
                    </a:ext>
                  </a:extLst>
                </a:gridCol>
                <a:gridCol w="8160653">
                  <a:extLst>
                    <a:ext uri="{9D8B030D-6E8A-4147-A177-3AD203B41FA5}">
                      <a16:colId xmlns:a16="http://schemas.microsoft.com/office/drawing/2014/main" val="21614596"/>
                    </a:ext>
                  </a:extLst>
                </a:gridCol>
              </a:tblGrid>
              <a:tr h="543174">
                <a:tc>
                  <a:txBody>
                    <a:bodyPr/>
                    <a:lstStyle/>
                    <a:p>
                      <a:pPr algn="ctr"/>
                      <a:r>
                        <a:rPr lang="en-US" dirty="0"/>
                        <a:t>Sl. No.</a:t>
                      </a:r>
                    </a:p>
                  </a:txBody>
                  <a:tcPr/>
                </a:tc>
                <a:tc>
                  <a:txBody>
                    <a:bodyPr/>
                    <a:lstStyle/>
                    <a:p>
                      <a:pPr algn="ctr"/>
                      <a:r>
                        <a:rPr lang="en-US" dirty="0"/>
                        <a:t>TOPICS</a:t>
                      </a:r>
                    </a:p>
                  </a:txBody>
                  <a:tcPr>
                    <a:solidFill>
                      <a:schemeClr val="accent1"/>
                    </a:solidFill>
                  </a:tcPr>
                </a:tc>
                <a:extLst>
                  <a:ext uri="{0D108BD9-81ED-4DB2-BD59-A6C34878D82A}">
                    <a16:rowId xmlns:a16="http://schemas.microsoft.com/office/drawing/2014/main" val="2117443890"/>
                  </a:ext>
                </a:extLst>
              </a:tr>
              <a:tr h="543174">
                <a:tc>
                  <a:txBody>
                    <a:bodyPr/>
                    <a:lstStyle/>
                    <a:p>
                      <a:r>
                        <a:rPr lang="en-US" b="1" dirty="0"/>
                        <a:t>1</a:t>
                      </a:r>
                    </a:p>
                  </a:txBody>
                  <a:tcPr/>
                </a:tc>
                <a:tc>
                  <a:txBody>
                    <a:bodyPr/>
                    <a:lstStyle/>
                    <a:p>
                      <a:r>
                        <a:rPr lang="en-US" b="1" dirty="0"/>
                        <a:t>Objective</a:t>
                      </a:r>
                    </a:p>
                  </a:txBody>
                  <a:tcPr/>
                </a:tc>
                <a:extLst>
                  <a:ext uri="{0D108BD9-81ED-4DB2-BD59-A6C34878D82A}">
                    <a16:rowId xmlns:a16="http://schemas.microsoft.com/office/drawing/2014/main" val="2356861384"/>
                  </a:ext>
                </a:extLst>
              </a:tr>
              <a:tr h="543174">
                <a:tc>
                  <a:txBody>
                    <a:bodyPr/>
                    <a:lstStyle/>
                    <a:p>
                      <a:r>
                        <a:rPr lang="en-US" b="1" dirty="0"/>
                        <a:t>2</a:t>
                      </a:r>
                    </a:p>
                  </a:txBody>
                  <a:tcPr/>
                </a:tc>
                <a:tc>
                  <a:txBody>
                    <a:bodyPr/>
                    <a:lstStyle/>
                    <a:p>
                      <a:r>
                        <a:rPr lang="en-US" b="1" dirty="0"/>
                        <a:t>Motivation</a:t>
                      </a:r>
                    </a:p>
                  </a:txBody>
                  <a:tcPr/>
                </a:tc>
                <a:extLst>
                  <a:ext uri="{0D108BD9-81ED-4DB2-BD59-A6C34878D82A}">
                    <a16:rowId xmlns:a16="http://schemas.microsoft.com/office/drawing/2014/main" val="3568873108"/>
                  </a:ext>
                </a:extLst>
              </a:tr>
              <a:tr h="543174">
                <a:tc>
                  <a:txBody>
                    <a:bodyPr/>
                    <a:lstStyle/>
                    <a:p>
                      <a:r>
                        <a:rPr lang="en-US" b="1" dirty="0"/>
                        <a:t>3</a:t>
                      </a:r>
                    </a:p>
                  </a:txBody>
                  <a:tcPr/>
                </a:tc>
                <a:tc>
                  <a:txBody>
                    <a:bodyPr/>
                    <a:lstStyle/>
                    <a:p>
                      <a:r>
                        <a:rPr lang="en-US" b="1" dirty="0"/>
                        <a:t>Our Vision</a:t>
                      </a:r>
                    </a:p>
                  </a:txBody>
                  <a:tcPr/>
                </a:tc>
                <a:extLst>
                  <a:ext uri="{0D108BD9-81ED-4DB2-BD59-A6C34878D82A}">
                    <a16:rowId xmlns:a16="http://schemas.microsoft.com/office/drawing/2014/main" val="577038535"/>
                  </a:ext>
                </a:extLst>
              </a:tr>
              <a:tr h="543174">
                <a:tc>
                  <a:txBody>
                    <a:bodyPr/>
                    <a:lstStyle/>
                    <a:p>
                      <a:r>
                        <a:rPr lang="en-US" b="1" dirty="0"/>
                        <a:t>4</a:t>
                      </a:r>
                    </a:p>
                  </a:txBody>
                  <a:tcPr/>
                </a:tc>
                <a:tc>
                  <a:txBody>
                    <a:bodyPr/>
                    <a:lstStyle/>
                    <a:p>
                      <a:r>
                        <a:rPr lang="en-US" b="1" dirty="0"/>
                        <a:t>Our Mission</a:t>
                      </a:r>
                    </a:p>
                  </a:txBody>
                  <a:tcPr/>
                </a:tc>
                <a:extLst>
                  <a:ext uri="{0D108BD9-81ED-4DB2-BD59-A6C34878D82A}">
                    <a16:rowId xmlns:a16="http://schemas.microsoft.com/office/drawing/2014/main" val="1222446889"/>
                  </a:ext>
                </a:extLst>
              </a:tr>
              <a:tr h="543174">
                <a:tc>
                  <a:txBody>
                    <a:bodyPr/>
                    <a:lstStyle/>
                    <a:p>
                      <a:r>
                        <a:rPr lang="en-US" b="1" dirty="0"/>
                        <a:t>5</a:t>
                      </a:r>
                    </a:p>
                  </a:txBody>
                  <a:tcPr/>
                </a:tc>
                <a:tc>
                  <a:txBody>
                    <a:bodyPr/>
                    <a:lstStyle/>
                    <a:p>
                      <a:r>
                        <a:rPr lang="en-US" b="1" dirty="0"/>
                        <a:t>Our Services</a:t>
                      </a:r>
                    </a:p>
                  </a:txBody>
                  <a:tcPr/>
                </a:tc>
                <a:extLst>
                  <a:ext uri="{0D108BD9-81ED-4DB2-BD59-A6C34878D82A}">
                    <a16:rowId xmlns:a16="http://schemas.microsoft.com/office/drawing/2014/main" val="2311984477"/>
                  </a:ext>
                </a:extLst>
              </a:tr>
              <a:tr h="543174">
                <a:tc>
                  <a:txBody>
                    <a:bodyPr/>
                    <a:lstStyle/>
                    <a:p>
                      <a:r>
                        <a:rPr lang="en-US" b="1" dirty="0"/>
                        <a:t>6</a:t>
                      </a:r>
                    </a:p>
                  </a:txBody>
                  <a:tcPr/>
                </a:tc>
                <a:tc>
                  <a:txBody>
                    <a:bodyPr/>
                    <a:lstStyle/>
                    <a:p>
                      <a:r>
                        <a:rPr lang="en-US" b="1" dirty="0"/>
                        <a:t>System Architecture</a:t>
                      </a:r>
                    </a:p>
                  </a:txBody>
                  <a:tcPr/>
                </a:tc>
                <a:extLst>
                  <a:ext uri="{0D108BD9-81ED-4DB2-BD59-A6C34878D82A}">
                    <a16:rowId xmlns:a16="http://schemas.microsoft.com/office/drawing/2014/main" val="1442370386"/>
                  </a:ext>
                </a:extLst>
              </a:tr>
              <a:tr h="543174">
                <a:tc>
                  <a:txBody>
                    <a:bodyPr/>
                    <a:lstStyle/>
                    <a:p>
                      <a:r>
                        <a:rPr lang="en-US" b="1" dirty="0"/>
                        <a:t>7</a:t>
                      </a:r>
                    </a:p>
                  </a:txBody>
                  <a:tcPr/>
                </a:tc>
                <a:tc>
                  <a:txBody>
                    <a:bodyPr/>
                    <a:lstStyle/>
                    <a:p>
                      <a:r>
                        <a:rPr lang="en-US" b="1" dirty="0"/>
                        <a:t>Code Breakdown</a:t>
                      </a:r>
                    </a:p>
                  </a:txBody>
                  <a:tcPr/>
                </a:tc>
                <a:extLst>
                  <a:ext uri="{0D108BD9-81ED-4DB2-BD59-A6C34878D82A}">
                    <a16:rowId xmlns:a16="http://schemas.microsoft.com/office/drawing/2014/main" val="2777105503"/>
                  </a:ext>
                </a:extLst>
              </a:tr>
              <a:tr h="543174">
                <a:tc>
                  <a:txBody>
                    <a:bodyPr/>
                    <a:lstStyle/>
                    <a:p>
                      <a:r>
                        <a:rPr lang="en-US" b="1" dirty="0"/>
                        <a:t>8</a:t>
                      </a:r>
                    </a:p>
                  </a:txBody>
                  <a:tcPr/>
                </a:tc>
                <a:tc>
                  <a:txBody>
                    <a:bodyPr/>
                    <a:lstStyle/>
                    <a:p>
                      <a:r>
                        <a:rPr lang="en-US" b="1" dirty="0"/>
                        <a:t>Expected Outcomes</a:t>
                      </a:r>
                    </a:p>
                  </a:txBody>
                  <a:tcPr/>
                </a:tc>
                <a:extLst>
                  <a:ext uri="{0D108BD9-81ED-4DB2-BD59-A6C34878D82A}">
                    <a16:rowId xmlns:a16="http://schemas.microsoft.com/office/drawing/2014/main" val="3669545882"/>
                  </a:ext>
                </a:extLst>
              </a:tr>
              <a:tr h="543174">
                <a:tc>
                  <a:txBody>
                    <a:bodyPr/>
                    <a:lstStyle/>
                    <a:p>
                      <a:r>
                        <a:rPr lang="en-US" b="1" dirty="0"/>
                        <a:t>9</a:t>
                      </a:r>
                    </a:p>
                  </a:txBody>
                  <a:tcPr/>
                </a:tc>
                <a:tc>
                  <a:txBody>
                    <a:bodyPr/>
                    <a:lstStyle/>
                    <a:p>
                      <a:r>
                        <a:rPr lang="en-US" b="1" dirty="0"/>
                        <a:t>Team Collaboration</a:t>
                      </a:r>
                    </a:p>
                  </a:txBody>
                  <a:tcPr/>
                </a:tc>
                <a:extLst>
                  <a:ext uri="{0D108BD9-81ED-4DB2-BD59-A6C34878D82A}">
                    <a16:rowId xmlns:a16="http://schemas.microsoft.com/office/drawing/2014/main" val="3538079456"/>
                  </a:ext>
                </a:extLst>
              </a:tr>
              <a:tr h="543174">
                <a:tc>
                  <a:txBody>
                    <a:bodyPr/>
                    <a:lstStyle/>
                    <a:p>
                      <a:r>
                        <a:rPr lang="en-US" b="1" dirty="0"/>
                        <a:t>10</a:t>
                      </a:r>
                    </a:p>
                  </a:txBody>
                  <a:tcPr/>
                </a:tc>
                <a:tc>
                  <a:txBody>
                    <a:bodyPr/>
                    <a:lstStyle/>
                    <a:p>
                      <a:r>
                        <a:rPr lang="en-US" b="1" dirty="0"/>
                        <a:t>Future Directions</a:t>
                      </a:r>
                    </a:p>
                  </a:txBody>
                  <a:tcPr/>
                </a:tc>
                <a:extLst>
                  <a:ext uri="{0D108BD9-81ED-4DB2-BD59-A6C34878D82A}">
                    <a16:rowId xmlns:a16="http://schemas.microsoft.com/office/drawing/2014/main" val="2435441265"/>
                  </a:ext>
                </a:extLst>
              </a:tr>
              <a:tr h="543174">
                <a:tc>
                  <a:txBody>
                    <a:bodyPr/>
                    <a:lstStyle/>
                    <a:p>
                      <a:r>
                        <a:rPr lang="en-US" b="1" dirty="0"/>
                        <a:t>11</a:t>
                      </a:r>
                    </a:p>
                  </a:txBody>
                  <a:tcPr/>
                </a:tc>
                <a:tc>
                  <a:txBody>
                    <a:bodyPr/>
                    <a:lstStyle/>
                    <a:p>
                      <a:r>
                        <a:rPr lang="en-US" b="1" dirty="0"/>
                        <a:t>Conclusion</a:t>
                      </a:r>
                    </a:p>
                  </a:txBody>
                  <a:tcPr/>
                </a:tc>
                <a:extLst>
                  <a:ext uri="{0D108BD9-81ED-4DB2-BD59-A6C34878D82A}">
                    <a16:rowId xmlns:a16="http://schemas.microsoft.com/office/drawing/2014/main" val="1540075315"/>
                  </a:ext>
                </a:extLst>
              </a:tr>
            </a:tbl>
          </a:graphicData>
        </a:graphic>
      </p:graphicFrame>
      <p:pic>
        <p:nvPicPr>
          <p:cNvPr id="1026" name="Picture 2" descr="320+ Young Woman Doctor Nurse With Laptop Computer On White Stock Photos,  Pictures &amp; Royalty-Free Images - iStock">
            <a:extLst>
              <a:ext uri="{FF2B5EF4-FFF2-40B4-BE49-F238E27FC236}">
                <a16:creationId xmlns:a16="http://schemas.microsoft.com/office/drawing/2014/main" id="{77E3CA8F-778F-0AAC-1C2D-E6EB218AB3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360" y="2341280"/>
            <a:ext cx="7772400" cy="7772400"/>
          </a:xfrm>
          <a:prstGeom prst="round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071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9337" y="0"/>
            <a:ext cx="4994253" cy="10997737"/>
            <a:chOff x="0" y="0"/>
            <a:chExt cx="1315359" cy="2896523"/>
          </a:xfrm>
        </p:grpSpPr>
        <p:sp>
          <p:nvSpPr>
            <p:cNvPr id="3" name="Freeform 3"/>
            <p:cNvSpPr/>
            <p:nvPr/>
          </p:nvSpPr>
          <p:spPr>
            <a:xfrm>
              <a:off x="0" y="0"/>
              <a:ext cx="1315359" cy="2896523"/>
            </a:xfrm>
            <a:custGeom>
              <a:avLst/>
              <a:gdLst/>
              <a:ahLst/>
              <a:cxnLst/>
              <a:rect l="l" t="t" r="r" b="b"/>
              <a:pathLst>
                <a:path w="1315359" h="2896523">
                  <a:moveTo>
                    <a:pt x="83709" y="0"/>
                  </a:moveTo>
                  <a:lnTo>
                    <a:pt x="1231650" y="0"/>
                  </a:lnTo>
                  <a:cubicBezTo>
                    <a:pt x="1253851" y="0"/>
                    <a:pt x="1275143" y="8819"/>
                    <a:pt x="1290841" y="24518"/>
                  </a:cubicBezTo>
                  <a:cubicBezTo>
                    <a:pt x="1306539" y="40216"/>
                    <a:pt x="1315359" y="61508"/>
                    <a:pt x="1315359" y="83709"/>
                  </a:cubicBezTo>
                  <a:lnTo>
                    <a:pt x="1315359" y="2812814"/>
                  </a:lnTo>
                  <a:cubicBezTo>
                    <a:pt x="1315359" y="2835015"/>
                    <a:pt x="1306539" y="2856307"/>
                    <a:pt x="1290841" y="2872006"/>
                  </a:cubicBezTo>
                  <a:cubicBezTo>
                    <a:pt x="1275143" y="2887704"/>
                    <a:pt x="1253851" y="2896523"/>
                    <a:pt x="1231650" y="2896523"/>
                  </a:cubicBezTo>
                  <a:lnTo>
                    <a:pt x="83709" y="2896523"/>
                  </a:lnTo>
                  <a:cubicBezTo>
                    <a:pt x="61508" y="2896523"/>
                    <a:pt x="40216" y="2887704"/>
                    <a:pt x="24518" y="2872006"/>
                  </a:cubicBezTo>
                  <a:cubicBezTo>
                    <a:pt x="8819" y="2856307"/>
                    <a:pt x="0" y="2835015"/>
                    <a:pt x="0" y="2812814"/>
                  </a:cubicBezTo>
                  <a:lnTo>
                    <a:pt x="0" y="83709"/>
                  </a:lnTo>
                  <a:cubicBezTo>
                    <a:pt x="0" y="61508"/>
                    <a:pt x="8819" y="40216"/>
                    <a:pt x="24518" y="24518"/>
                  </a:cubicBezTo>
                  <a:cubicBezTo>
                    <a:pt x="40216" y="8819"/>
                    <a:pt x="61508" y="0"/>
                    <a:pt x="83709" y="0"/>
                  </a:cubicBezTo>
                  <a:close/>
                </a:path>
              </a:pathLst>
            </a:custGeom>
            <a:solidFill>
              <a:srgbClr val="3575FE"/>
            </a:solidFill>
          </p:spPr>
        </p:sp>
        <p:sp>
          <p:nvSpPr>
            <p:cNvPr id="4" name="TextBox 4"/>
            <p:cNvSpPr txBox="1"/>
            <p:nvPr/>
          </p:nvSpPr>
          <p:spPr>
            <a:xfrm>
              <a:off x="0" y="9525"/>
              <a:ext cx="1315359" cy="2886998"/>
            </a:xfrm>
            <a:prstGeom prst="rect">
              <a:avLst/>
            </a:prstGeom>
          </p:spPr>
          <p:txBody>
            <a:bodyPr lIns="50800" tIns="50800" rIns="50800" bIns="50800" rtlCol="0" anchor="ctr"/>
            <a:lstStyle/>
            <a:p>
              <a:pPr algn="ctr">
                <a:lnSpc>
                  <a:spcPts val="2220"/>
                </a:lnSpc>
              </a:pPr>
              <a:endParaRPr/>
            </a:p>
          </p:txBody>
        </p:sp>
      </p:grpSp>
      <p:sp>
        <p:nvSpPr>
          <p:cNvPr id="5" name="Freeform 5"/>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5400000">
            <a:off x="17167778" y="8306860"/>
            <a:ext cx="643831" cy="1902880"/>
            <a:chOff x="0" y="0"/>
            <a:chExt cx="660400" cy="1951851"/>
          </a:xfrm>
        </p:grpSpPr>
        <p:sp>
          <p:nvSpPr>
            <p:cNvPr id="7" name="Freeform 7"/>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8" name="TextBox 8"/>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9" name="Group 9"/>
          <p:cNvGrpSpPr/>
          <p:nvPr/>
        </p:nvGrpSpPr>
        <p:grpSpPr>
          <a:xfrm>
            <a:off x="16538253" y="8936385"/>
            <a:ext cx="643732" cy="6437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12" name="Freeform 12"/>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1028700" y="2303866"/>
            <a:ext cx="7032431" cy="10548647"/>
            <a:chOff x="0" y="0"/>
            <a:chExt cx="6350000" cy="9525000"/>
          </a:xfrm>
        </p:grpSpPr>
        <p:sp>
          <p:nvSpPr>
            <p:cNvPr id="14" name="Freeform 14"/>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6"/>
              <a:stretch>
                <a:fillRect l="-62500" r="-62500"/>
              </a:stretch>
            </a:blipFill>
          </p:spPr>
        </p:sp>
      </p:grpSp>
      <p:sp>
        <p:nvSpPr>
          <p:cNvPr id="15" name="TextBox 15"/>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FFFFFF"/>
                </a:solidFill>
                <a:latin typeface="Montserrat Classic"/>
              </a:rPr>
              <a:t>SAST</a:t>
            </a:r>
          </a:p>
          <a:p>
            <a:pPr>
              <a:lnSpc>
                <a:spcPts val="2220"/>
              </a:lnSpc>
            </a:pPr>
            <a:r>
              <a:rPr lang="en-US" sz="2000">
                <a:solidFill>
                  <a:srgbClr val="FFFFFF"/>
                </a:solidFill>
                <a:latin typeface="Montserrat Classic"/>
              </a:rPr>
              <a:t>Medical</a:t>
            </a:r>
          </a:p>
        </p:txBody>
      </p:sp>
      <p:sp>
        <p:nvSpPr>
          <p:cNvPr id="16" name="Freeform 16"/>
          <p:cNvSpPr/>
          <p:nvPr/>
        </p:nvSpPr>
        <p:spPr>
          <a:xfrm>
            <a:off x="9265582" y="3754886"/>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TextBox 17"/>
          <p:cNvSpPr txBox="1"/>
          <p:nvPr/>
        </p:nvSpPr>
        <p:spPr>
          <a:xfrm>
            <a:off x="9160807" y="4634574"/>
            <a:ext cx="8205061" cy="2851166"/>
          </a:xfrm>
          <a:prstGeom prst="rect">
            <a:avLst/>
          </a:prstGeom>
        </p:spPr>
        <p:txBody>
          <a:bodyPr lIns="0" tIns="0" rIns="0" bIns="0" rtlCol="0" anchor="t">
            <a:spAutoFit/>
          </a:bodyPr>
          <a:lstStyle/>
          <a:p>
            <a:pPr>
              <a:lnSpc>
                <a:spcPts val="3249"/>
              </a:lnSpc>
            </a:pPr>
            <a:r>
              <a:rPr lang="en-US" sz="2166">
                <a:solidFill>
                  <a:srgbClr val="000000"/>
                </a:solidFill>
                <a:latin typeface="Montserrat"/>
              </a:rPr>
              <a:t>Our diagnostic management program revolutionizes healthcare diagnostics by prioritizing efficiency and patient satisfaction. We minimize waiting times and provide vital service information, alongside personalized guidance, empowering patients at every step. Our goal is to set a new standard in diagnostic care, emphasizing convenience and excellence.</a:t>
            </a:r>
          </a:p>
        </p:txBody>
      </p:sp>
      <p:sp>
        <p:nvSpPr>
          <p:cNvPr id="18" name="TextBox 18"/>
          <p:cNvSpPr txBox="1"/>
          <p:nvPr/>
        </p:nvSpPr>
        <p:spPr>
          <a:xfrm>
            <a:off x="9265582" y="2789641"/>
            <a:ext cx="5131990" cy="830580"/>
          </a:xfrm>
          <a:prstGeom prst="rect">
            <a:avLst/>
          </a:prstGeom>
        </p:spPr>
        <p:txBody>
          <a:bodyPr lIns="0" tIns="0" rIns="0" bIns="0" rtlCol="0" anchor="t">
            <a:spAutoFit/>
          </a:bodyPr>
          <a:lstStyle/>
          <a:p>
            <a:pPr>
              <a:lnSpc>
                <a:spcPts val="6359"/>
              </a:lnSpc>
            </a:pPr>
            <a:r>
              <a:rPr lang="en-US" sz="5999">
                <a:solidFill>
                  <a:srgbClr val="193378"/>
                </a:solidFill>
                <a:latin typeface="Montserrat Classic Bold"/>
              </a:rPr>
              <a:t>Objective</a:t>
            </a:r>
          </a:p>
        </p:txBody>
      </p:sp>
      <p:sp>
        <p:nvSpPr>
          <p:cNvPr id="19" name="Freeform 19"/>
          <p:cNvSpPr/>
          <p:nvPr/>
        </p:nvSpPr>
        <p:spPr>
          <a:xfrm>
            <a:off x="11484099" y="9044281"/>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sp>
        <p:nvSpPr>
          <p:cNvPr id="20" name="Freeform 20"/>
          <p:cNvSpPr/>
          <p:nvPr/>
        </p:nvSpPr>
        <p:spPr>
          <a:xfrm>
            <a:off x="8061131" y="1028700"/>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grpSp>
        <p:nvGrpSpPr>
          <p:cNvPr id="21" name="Group 21"/>
          <p:cNvGrpSpPr/>
          <p:nvPr/>
        </p:nvGrpSpPr>
        <p:grpSpPr>
          <a:xfrm>
            <a:off x="16254765" y="-670628"/>
            <a:ext cx="2710648" cy="271064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17610088" y="1286533"/>
            <a:ext cx="1482057" cy="148205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466835" y="3458022"/>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p:nvPr/>
        </p:nvGrpSpPr>
        <p:grpSpPr>
          <a:xfrm>
            <a:off x="12855622" y="-5125918"/>
            <a:ext cx="12631018" cy="1263101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0191122" y="1035484"/>
            <a:ext cx="8743950" cy="5246370"/>
            <a:chOff x="0" y="0"/>
            <a:chExt cx="6350000" cy="3810000"/>
          </a:xfrm>
        </p:grpSpPr>
        <p:sp>
          <p:nvSpPr>
            <p:cNvPr id="15" name="Freeform 15"/>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8"/>
              <a:stretch>
                <a:fillRect t="-7500" b="-7500"/>
              </a:stretch>
            </a:blipFill>
          </p:spPr>
        </p:sp>
      </p:grpSp>
      <p:sp>
        <p:nvSpPr>
          <p:cNvPr id="16" name="TextBox 16"/>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sp>
        <p:nvSpPr>
          <p:cNvPr id="17" name="TextBox 17"/>
          <p:cNvSpPr txBox="1"/>
          <p:nvPr/>
        </p:nvSpPr>
        <p:spPr>
          <a:xfrm>
            <a:off x="2466835" y="2166205"/>
            <a:ext cx="5465120" cy="830580"/>
          </a:xfrm>
          <a:prstGeom prst="rect">
            <a:avLst/>
          </a:prstGeom>
        </p:spPr>
        <p:txBody>
          <a:bodyPr lIns="0" tIns="0" rIns="0" bIns="0" rtlCol="0" anchor="t">
            <a:spAutoFit/>
          </a:bodyPr>
          <a:lstStyle/>
          <a:p>
            <a:pPr>
              <a:lnSpc>
                <a:spcPts val="6359"/>
              </a:lnSpc>
            </a:pPr>
            <a:r>
              <a:rPr lang="en-US" sz="5999">
                <a:solidFill>
                  <a:srgbClr val="193378"/>
                </a:solidFill>
                <a:latin typeface="Montserrat Classic Bold"/>
              </a:rPr>
              <a:t>Motivation</a:t>
            </a:r>
          </a:p>
        </p:txBody>
      </p:sp>
      <p:sp>
        <p:nvSpPr>
          <p:cNvPr id="18" name="TextBox 18"/>
          <p:cNvSpPr txBox="1"/>
          <p:nvPr/>
        </p:nvSpPr>
        <p:spPr>
          <a:xfrm>
            <a:off x="1307705" y="3842510"/>
            <a:ext cx="8486565" cy="5201771"/>
          </a:xfrm>
          <a:prstGeom prst="rect">
            <a:avLst/>
          </a:prstGeom>
        </p:spPr>
        <p:txBody>
          <a:bodyPr lIns="0" tIns="0" rIns="0" bIns="0" rtlCol="0" anchor="t">
            <a:spAutoFit/>
          </a:bodyPr>
          <a:lstStyle/>
          <a:p>
            <a:pPr>
              <a:lnSpc>
                <a:spcPts val="3743"/>
              </a:lnSpc>
            </a:pPr>
            <a:r>
              <a:rPr lang="en-US" sz="2495">
                <a:solidFill>
                  <a:srgbClr val="000000"/>
                </a:solidFill>
                <a:latin typeface="Montserrat"/>
              </a:rPr>
              <a:t>All of us have experienced certain inconveniences at heath care centres. Wheather its waiting in long lines for reception, facing difficulties trying to match our schedule with our appointments, or trying to find legitimate information on services the centre provides.</a:t>
            </a:r>
          </a:p>
          <a:p>
            <a:pPr>
              <a:lnSpc>
                <a:spcPts val="3743"/>
              </a:lnSpc>
            </a:pPr>
            <a:r>
              <a:rPr lang="en-US" sz="2495">
                <a:solidFill>
                  <a:srgbClr val="000000"/>
                </a:solidFill>
                <a:latin typeface="Montserrat"/>
              </a:rPr>
              <a:t>And these things can get very annoying and problematic for patients wanting to receive fast and efficient treatment. We wish to help such patients so that no sick person has to go through any unnecessary inconveniences.</a:t>
            </a:r>
          </a:p>
        </p:txBody>
      </p:sp>
      <p:grpSp>
        <p:nvGrpSpPr>
          <p:cNvPr id="19" name="Group 19"/>
          <p:cNvGrpSpPr/>
          <p:nvPr/>
        </p:nvGrpSpPr>
        <p:grpSpPr>
          <a:xfrm>
            <a:off x="-1966895" y="8936385"/>
            <a:ext cx="3933790" cy="393379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500918" y="8435467"/>
            <a:ext cx="1001836" cy="100183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845436" y="6900987"/>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sp>
        <p:nvSpPr>
          <p:cNvPr id="26" name="Freeform 26"/>
          <p:cNvSpPr/>
          <p:nvPr/>
        </p:nvSpPr>
        <p:spPr>
          <a:xfrm>
            <a:off x="8174869" y="807408"/>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630457" y="3918874"/>
            <a:ext cx="11017748" cy="1101774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5400000">
            <a:off x="17167778" y="8306860"/>
            <a:ext cx="643831" cy="1902880"/>
            <a:chOff x="0" y="0"/>
            <a:chExt cx="660400" cy="1951851"/>
          </a:xfrm>
        </p:grpSpPr>
        <p:sp>
          <p:nvSpPr>
            <p:cNvPr id="7" name="Freeform 7"/>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193378"/>
            </a:solidFill>
          </p:spPr>
        </p:sp>
        <p:sp>
          <p:nvSpPr>
            <p:cNvPr id="8" name="TextBox 8"/>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9" name="Group 9"/>
          <p:cNvGrpSpPr/>
          <p:nvPr/>
        </p:nvGrpSpPr>
        <p:grpSpPr>
          <a:xfrm>
            <a:off x="16538253" y="8936385"/>
            <a:ext cx="643732" cy="6437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12" name="Freeform 12"/>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11630457" y="1504180"/>
            <a:ext cx="6229921" cy="6438443"/>
            <a:chOff x="0" y="0"/>
            <a:chExt cx="6362700" cy="6575666"/>
          </a:xfrm>
        </p:grpSpPr>
        <p:sp>
          <p:nvSpPr>
            <p:cNvPr id="14" name="Freeform 14"/>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6"/>
              <a:stretch>
                <a:fillRect l="-27515" r="-27515"/>
              </a:stretch>
            </a:blipFill>
          </p:spPr>
        </p:sp>
      </p:grpSp>
      <p:grpSp>
        <p:nvGrpSpPr>
          <p:cNvPr id="15" name="Group 15"/>
          <p:cNvGrpSpPr/>
          <p:nvPr/>
        </p:nvGrpSpPr>
        <p:grpSpPr>
          <a:xfrm>
            <a:off x="10346742" y="4994643"/>
            <a:ext cx="4582632" cy="4762310"/>
            <a:chOff x="0" y="0"/>
            <a:chExt cx="812800" cy="844669"/>
          </a:xfrm>
        </p:grpSpPr>
        <p:sp>
          <p:nvSpPr>
            <p:cNvPr id="16" name="Freeform 16"/>
            <p:cNvSpPr/>
            <p:nvPr/>
          </p:nvSpPr>
          <p:spPr>
            <a:xfrm>
              <a:off x="0" y="0"/>
              <a:ext cx="812800" cy="844669"/>
            </a:xfrm>
            <a:custGeom>
              <a:avLst/>
              <a:gdLst/>
              <a:ahLst/>
              <a:cxnLst/>
              <a:rect l="l" t="t" r="r" b="b"/>
              <a:pathLst>
                <a:path w="812800" h="844669">
                  <a:moveTo>
                    <a:pt x="150357" y="0"/>
                  </a:moveTo>
                  <a:lnTo>
                    <a:pt x="662443" y="0"/>
                  </a:lnTo>
                  <a:cubicBezTo>
                    <a:pt x="745483" y="0"/>
                    <a:pt x="812800" y="67317"/>
                    <a:pt x="812800" y="150357"/>
                  </a:cubicBezTo>
                  <a:lnTo>
                    <a:pt x="812800" y="694312"/>
                  </a:lnTo>
                  <a:cubicBezTo>
                    <a:pt x="812800" y="734189"/>
                    <a:pt x="796959" y="772433"/>
                    <a:pt x="768761" y="800630"/>
                  </a:cubicBezTo>
                  <a:cubicBezTo>
                    <a:pt x="740564" y="828828"/>
                    <a:pt x="702320" y="844669"/>
                    <a:pt x="662443" y="844669"/>
                  </a:cubicBezTo>
                  <a:lnTo>
                    <a:pt x="150357" y="844669"/>
                  </a:lnTo>
                  <a:cubicBezTo>
                    <a:pt x="67317" y="844669"/>
                    <a:pt x="0" y="777352"/>
                    <a:pt x="0" y="694312"/>
                  </a:cubicBezTo>
                  <a:lnTo>
                    <a:pt x="0" y="150357"/>
                  </a:lnTo>
                  <a:cubicBezTo>
                    <a:pt x="0" y="67317"/>
                    <a:pt x="67317" y="0"/>
                    <a:pt x="150357" y="0"/>
                  </a:cubicBezTo>
                  <a:close/>
                </a:path>
              </a:pathLst>
            </a:custGeom>
            <a:solidFill>
              <a:srgbClr val="FFFFFF"/>
            </a:solidFill>
          </p:spPr>
        </p:sp>
        <p:sp>
          <p:nvSpPr>
            <p:cNvPr id="17" name="TextBox 17"/>
            <p:cNvSpPr txBox="1"/>
            <p:nvPr/>
          </p:nvSpPr>
          <p:spPr>
            <a:xfrm>
              <a:off x="0" y="9525"/>
              <a:ext cx="812800" cy="835144"/>
            </a:xfrm>
            <a:prstGeom prst="rect">
              <a:avLst/>
            </a:prstGeom>
          </p:spPr>
          <p:txBody>
            <a:bodyPr lIns="50800" tIns="50800" rIns="50800" bIns="50800" rtlCol="0" anchor="ctr"/>
            <a:lstStyle/>
            <a:p>
              <a:pPr algn="ctr">
                <a:lnSpc>
                  <a:spcPts val="2220"/>
                </a:lnSpc>
              </a:pPr>
              <a:endParaRPr/>
            </a:p>
          </p:txBody>
        </p:sp>
      </p:grpSp>
      <p:grpSp>
        <p:nvGrpSpPr>
          <p:cNvPr id="18" name="Group 18"/>
          <p:cNvGrpSpPr/>
          <p:nvPr/>
        </p:nvGrpSpPr>
        <p:grpSpPr>
          <a:xfrm>
            <a:off x="10524144" y="5182974"/>
            <a:ext cx="4243610" cy="4385648"/>
            <a:chOff x="0" y="0"/>
            <a:chExt cx="6362700" cy="6575666"/>
          </a:xfrm>
        </p:grpSpPr>
        <p:sp>
          <p:nvSpPr>
            <p:cNvPr id="19" name="Freeform 19"/>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7"/>
              <a:stretch>
                <a:fillRect l="-42074" r="-42074"/>
              </a:stretch>
            </a:blipFill>
          </p:spPr>
        </p:sp>
      </p:grpSp>
      <p:sp>
        <p:nvSpPr>
          <p:cNvPr id="20" name="Freeform 20"/>
          <p:cNvSpPr/>
          <p:nvPr/>
        </p:nvSpPr>
        <p:spPr>
          <a:xfrm>
            <a:off x="4577430" y="2547399"/>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845436" y="893638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10">
              <a:alphaModFix amt="25000"/>
              <a:extLst>
                <a:ext uri="{96DAC541-7B7A-43D3-8B79-37D633B846F1}">
                  <asvg:svgBlip xmlns:asvg="http://schemas.microsoft.com/office/drawing/2016/SVG/main" r:embed="rId11"/>
                </a:ext>
              </a:extLst>
            </a:blip>
            <a:stretch>
              <a:fillRect/>
            </a:stretch>
          </a:blipFill>
        </p:spPr>
      </p:sp>
      <p:sp>
        <p:nvSpPr>
          <p:cNvPr id="22" name="Freeform 22"/>
          <p:cNvSpPr/>
          <p:nvPr/>
        </p:nvSpPr>
        <p:spPr>
          <a:xfrm>
            <a:off x="9492666" y="807408"/>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10">
              <a:alphaModFix amt="25000"/>
              <a:extLst>
                <a:ext uri="{96DAC541-7B7A-43D3-8B79-37D633B846F1}">
                  <asvg:svgBlip xmlns:asvg="http://schemas.microsoft.com/office/drawing/2016/SVG/main" r:embed="rId11"/>
                </a:ext>
              </a:extLst>
            </a:blip>
            <a:stretch>
              <a:fillRect/>
            </a:stretch>
          </a:blipFill>
        </p:spPr>
      </p:sp>
      <p:grpSp>
        <p:nvGrpSpPr>
          <p:cNvPr id="23" name="Group 23"/>
          <p:cNvGrpSpPr/>
          <p:nvPr/>
        </p:nvGrpSpPr>
        <p:grpSpPr>
          <a:xfrm>
            <a:off x="10996055" y="2741833"/>
            <a:ext cx="1268804" cy="126880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6" name="Freeform 26"/>
          <p:cNvSpPr/>
          <p:nvPr/>
        </p:nvSpPr>
        <p:spPr>
          <a:xfrm>
            <a:off x="10600407" y="2638198"/>
            <a:ext cx="857943" cy="511646"/>
          </a:xfrm>
          <a:custGeom>
            <a:avLst/>
            <a:gdLst/>
            <a:ahLst/>
            <a:cxnLst/>
            <a:rect l="l" t="t" r="r" b="b"/>
            <a:pathLst>
              <a:path w="857943" h="511646">
                <a:moveTo>
                  <a:pt x="0" y="0"/>
                </a:moveTo>
                <a:lnTo>
                  <a:pt x="857943" y="0"/>
                </a:lnTo>
                <a:lnTo>
                  <a:pt x="857943" y="511646"/>
                </a:lnTo>
                <a:lnTo>
                  <a:pt x="0" y="51164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7" name="TextBox 27"/>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sp>
        <p:nvSpPr>
          <p:cNvPr id="28" name="TextBox 28"/>
          <p:cNvSpPr txBox="1"/>
          <p:nvPr/>
        </p:nvSpPr>
        <p:spPr>
          <a:xfrm>
            <a:off x="2938387" y="1580380"/>
            <a:ext cx="5131990" cy="830514"/>
          </a:xfrm>
          <a:prstGeom prst="rect">
            <a:avLst/>
          </a:prstGeom>
        </p:spPr>
        <p:txBody>
          <a:bodyPr lIns="0" tIns="0" rIns="0" bIns="0" rtlCol="0" anchor="t">
            <a:spAutoFit/>
          </a:bodyPr>
          <a:lstStyle/>
          <a:p>
            <a:pPr>
              <a:lnSpc>
                <a:spcPts val="6359"/>
              </a:lnSpc>
            </a:pPr>
            <a:r>
              <a:rPr lang="en-US" sz="5999">
                <a:solidFill>
                  <a:srgbClr val="193378"/>
                </a:solidFill>
                <a:latin typeface="Montserrat Classic Bold"/>
              </a:rPr>
              <a:t>Our Vision</a:t>
            </a:r>
          </a:p>
        </p:txBody>
      </p:sp>
      <p:sp>
        <p:nvSpPr>
          <p:cNvPr id="29" name="TextBox 29"/>
          <p:cNvSpPr txBox="1"/>
          <p:nvPr/>
        </p:nvSpPr>
        <p:spPr>
          <a:xfrm>
            <a:off x="9740316" y="5151030"/>
            <a:ext cx="9525" cy="887095"/>
          </a:xfrm>
          <a:prstGeom prst="rect">
            <a:avLst/>
          </a:prstGeom>
        </p:spPr>
        <p:txBody>
          <a:bodyPr lIns="0" tIns="0" rIns="0" bIns="0" rtlCol="0" anchor="t">
            <a:spAutoFit/>
          </a:bodyPr>
          <a:lstStyle/>
          <a:p>
            <a:pPr algn="ctr">
              <a:lnSpc>
                <a:spcPts val="7279"/>
              </a:lnSpc>
            </a:pPr>
            <a:endParaRPr/>
          </a:p>
        </p:txBody>
      </p:sp>
      <p:sp>
        <p:nvSpPr>
          <p:cNvPr id="30" name="TextBox 30"/>
          <p:cNvSpPr txBox="1"/>
          <p:nvPr/>
        </p:nvSpPr>
        <p:spPr>
          <a:xfrm>
            <a:off x="327568" y="3524407"/>
            <a:ext cx="10085849" cy="5411977"/>
          </a:xfrm>
          <a:prstGeom prst="rect">
            <a:avLst/>
          </a:prstGeom>
        </p:spPr>
        <p:txBody>
          <a:bodyPr lIns="0" tIns="0" rIns="0" bIns="0" rtlCol="0" anchor="t">
            <a:spAutoFit/>
          </a:bodyPr>
          <a:lstStyle/>
          <a:p>
            <a:pPr marL="507919" lvl="1" indent="-253960">
              <a:lnSpc>
                <a:spcPts val="3293"/>
              </a:lnSpc>
              <a:buFont typeface="Arial"/>
              <a:buChar char="•"/>
            </a:pPr>
            <a:r>
              <a:rPr lang="en-US" sz="2352">
                <a:solidFill>
                  <a:srgbClr val="193378"/>
                </a:solidFill>
                <a:latin typeface="Canva Sans"/>
              </a:rPr>
              <a:t>Streamlined appointment processing for reduced waiting times and improved efficiency.</a:t>
            </a:r>
          </a:p>
          <a:p>
            <a:pPr marL="507919" lvl="1" indent="-253960">
              <a:lnSpc>
                <a:spcPts val="3293"/>
              </a:lnSpc>
              <a:buFont typeface="Arial"/>
              <a:buChar char="•"/>
            </a:pPr>
            <a:r>
              <a:rPr lang="en-US" sz="2352">
                <a:solidFill>
                  <a:srgbClr val="193378"/>
                </a:solidFill>
                <a:latin typeface="Canva Sans"/>
              </a:rPr>
              <a:t>Enhanced patient experience through easy access to necessary information about diagnostic services.</a:t>
            </a:r>
          </a:p>
          <a:p>
            <a:pPr marL="507919" lvl="1" indent="-253960">
              <a:lnSpc>
                <a:spcPts val="3293"/>
              </a:lnSpc>
              <a:buFont typeface="Arial"/>
              <a:buChar char="•"/>
            </a:pPr>
            <a:r>
              <a:rPr lang="en-US" sz="2352">
                <a:solidFill>
                  <a:srgbClr val="193378"/>
                </a:solidFill>
                <a:latin typeface="Canva Sans"/>
              </a:rPr>
              <a:t>Personalized guidance and support throughout the diagnostic journey, empowering patients and fostering informed decision-making.</a:t>
            </a:r>
          </a:p>
          <a:p>
            <a:pPr marL="507919" lvl="1" indent="-253960">
              <a:lnSpc>
                <a:spcPts val="3293"/>
              </a:lnSpc>
              <a:buFont typeface="Arial"/>
              <a:buChar char="•"/>
            </a:pPr>
            <a:r>
              <a:rPr lang="en-US" sz="2352">
                <a:solidFill>
                  <a:srgbClr val="193378"/>
                </a:solidFill>
                <a:latin typeface="Canva Sans"/>
              </a:rPr>
              <a:t>Prioritization of patient convenience and satisfaction to set a new standard in diagnostic management.</a:t>
            </a:r>
          </a:p>
          <a:p>
            <a:pPr marL="507919" lvl="1" indent="-253960">
              <a:lnSpc>
                <a:spcPts val="3293"/>
              </a:lnSpc>
              <a:buFont typeface="Arial"/>
              <a:buChar char="•"/>
            </a:pPr>
            <a:r>
              <a:rPr lang="en-US" sz="2352">
                <a:solidFill>
                  <a:srgbClr val="193378"/>
                </a:solidFill>
                <a:latin typeface="Canva Sans"/>
              </a:rPr>
              <a:t>Revolutionizing healthcare diagnostics by integrating efficiency, patient empowerment, and satisfaction into every aspect of our program.</a:t>
            </a:r>
          </a:p>
          <a:p>
            <a:pPr>
              <a:lnSpc>
                <a:spcPts val="3293"/>
              </a:lnSpc>
            </a:pPr>
            <a:endParaRPr lang="en-US" sz="2352">
              <a:solidFill>
                <a:srgbClr val="193378"/>
              </a:solidFill>
              <a:latin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0870224" y="3285981"/>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p:nvPr/>
        </p:nvGrpSpPr>
        <p:grpSpPr>
          <a:xfrm>
            <a:off x="1650448" y="1683881"/>
            <a:ext cx="7574419" cy="75744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4" name="Group 14"/>
          <p:cNvGrpSpPr/>
          <p:nvPr/>
        </p:nvGrpSpPr>
        <p:grpSpPr>
          <a:xfrm>
            <a:off x="-3332667" y="4686384"/>
            <a:ext cx="13659093" cy="1365909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650448" y="1917964"/>
            <a:ext cx="7340287" cy="734028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20" name="Group 20"/>
          <p:cNvGrpSpPr/>
          <p:nvPr/>
        </p:nvGrpSpPr>
        <p:grpSpPr>
          <a:xfrm>
            <a:off x="1884591" y="2152121"/>
            <a:ext cx="6872000" cy="6871973"/>
            <a:chOff x="0" y="0"/>
            <a:chExt cx="6350000" cy="6349975"/>
          </a:xfrm>
        </p:grpSpPr>
        <p:sp>
          <p:nvSpPr>
            <p:cNvPr id="21" name="Freeform 2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24999" r="-24999"/>
              </a:stretch>
            </a:blipFill>
          </p:spPr>
        </p:sp>
      </p:grpSp>
      <p:grpSp>
        <p:nvGrpSpPr>
          <p:cNvPr id="22" name="Group 22"/>
          <p:cNvGrpSpPr/>
          <p:nvPr/>
        </p:nvGrpSpPr>
        <p:grpSpPr>
          <a:xfrm>
            <a:off x="1286533" y="4319303"/>
            <a:ext cx="1268804" cy="126880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5" name="Freeform 25"/>
          <p:cNvSpPr/>
          <p:nvPr/>
        </p:nvSpPr>
        <p:spPr>
          <a:xfrm>
            <a:off x="17076036" y="7873204"/>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sp>
        <p:nvSpPr>
          <p:cNvPr id="26" name="Freeform 26"/>
          <p:cNvSpPr/>
          <p:nvPr/>
        </p:nvSpPr>
        <p:spPr>
          <a:xfrm>
            <a:off x="845436" y="9022695"/>
            <a:ext cx="441097" cy="449525"/>
          </a:xfrm>
          <a:custGeom>
            <a:avLst/>
            <a:gdLst/>
            <a:ahLst/>
            <a:cxnLst/>
            <a:rect l="l" t="t" r="r" b="b"/>
            <a:pathLst>
              <a:path w="441097" h="449525">
                <a:moveTo>
                  <a:pt x="0" y="0"/>
                </a:moveTo>
                <a:lnTo>
                  <a:pt x="441097" y="0"/>
                </a:lnTo>
                <a:lnTo>
                  <a:pt x="441097" y="449525"/>
                </a:lnTo>
                <a:lnTo>
                  <a:pt x="0" y="449525"/>
                </a:lnTo>
                <a:lnTo>
                  <a:pt x="0" y="0"/>
                </a:lnTo>
                <a:close/>
              </a:path>
            </a:pathLst>
          </a:custGeom>
          <a:blipFill>
            <a:blip r:embed="rId11">
              <a:alphaModFix amt="25000"/>
              <a:extLst>
                <a:ext uri="{96DAC541-7B7A-43D3-8B79-37D633B846F1}">
                  <asvg:svgBlip xmlns:asvg="http://schemas.microsoft.com/office/drawing/2016/SVG/main" r:embed="rId12"/>
                </a:ext>
              </a:extLst>
            </a:blip>
            <a:stretch>
              <a:fillRect/>
            </a:stretch>
          </a:blipFill>
        </p:spPr>
      </p:sp>
      <p:sp>
        <p:nvSpPr>
          <p:cNvPr id="27" name="Freeform 27"/>
          <p:cNvSpPr/>
          <p:nvPr/>
        </p:nvSpPr>
        <p:spPr>
          <a:xfrm>
            <a:off x="6889154" y="807408"/>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grpSp>
        <p:nvGrpSpPr>
          <p:cNvPr id="28" name="Group 28"/>
          <p:cNvGrpSpPr/>
          <p:nvPr/>
        </p:nvGrpSpPr>
        <p:grpSpPr>
          <a:xfrm>
            <a:off x="17008251" y="-670628"/>
            <a:ext cx="1957161" cy="195716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31" name="Freeform 31"/>
          <p:cNvSpPr/>
          <p:nvPr/>
        </p:nvSpPr>
        <p:spPr>
          <a:xfrm>
            <a:off x="10870224" y="6613157"/>
            <a:ext cx="355335" cy="250066"/>
          </a:xfrm>
          <a:custGeom>
            <a:avLst/>
            <a:gdLst/>
            <a:ahLst/>
            <a:cxnLst/>
            <a:rect l="l" t="t" r="r" b="b"/>
            <a:pathLst>
              <a:path w="355335" h="250066">
                <a:moveTo>
                  <a:pt x="0" y="0"/>
                </a:moveTo>
                <a:lnTo>
                  <a:pt x="355335" y="0"/>
                </a:lnTo>
                <a:lnTo>
                  <a:pt x="355335" y="250066"/>
                </a:lnTo>
                <a:lnTo>
                  <a:pt x="0" y="25006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2" name="Freeform 32"/>
          <p:cNvSpPr/>
          <p:nvPr/>
        </p:nvSpPr>
        <p:spPr>
          <a:xfrm>
            <a:off x="10870224" y="7266763"/>
            <a:ext cx="355335" cy="250066"/>
          </a:xfrm>
          <a:custGeom>
            <a:avLst/>
            <a:gdLst/>
            <a:ahLst/>
            <a:cxnLst/>
            <a:rect l="l" t="t" r="r" b="b"/>
            <a:pathLst>
              <a:path w="355335" h="250066">
                <a:moveTo>
                  <a:pt x="0" y="0"/>
                </a:moveTo>
                <a:lnTo>
                  <a:pt x="355335" y="0"/>
                </a:lnTo>
                <a:lnTo>
                  <a:pt x="355335" y="250066"/>
                </a:lnTo>
                <a:lnTo>
                  <a:pt x="0" y="25006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3" name="Freeform 33"/>
          <p:cNvSpPr/>
          <p:nvPr/>
        </p:nvSpPr>
        <p:spPr>
          <a:xfrm flipV="1">
            <a:off x="1623242" y="4574698"/>
            <a:ext cx="595386" cy="758015"/>
          </a:xfrm>
          <a:custGeom>
            <a:avLst/>
            <a:gdLst/>
            <a:ahLst/>
            <a:cxnLst/>
            <a:rect l="l" t="t" r="r" b="b"/>
            <a:pathLst>
              <a:path w="595386" h="758015">
                <a:moveTo>
                  <a:pt x="0" y="758014"/>
                </a:moveTo>
                <a:lnTo>
                  <a:pt x="595385" y="758014"/>
                </a:lnTo>
                <a:lnTo>
                  <a:pt x="595385" y="0"/>
                </a:lnTo>
                <a:lnTo>
                  <a:pt x="0" y="0"/>
                </a:lnTo>
                <a:lnTo>
                  <a:pt x="0" y="758014"/>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4" name="TextBox 34"/>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sp>
        <p:nvSpPr>
          <p:cNvPr id="35" name="TextBox 35"/>
          <p:cNvSpPr txBox="1"/>
          <p:nvPr/>
        </p:nvSpPr>
        <p:spPr>
          <a:xfrm>
            <a:off x="10870224" y="1994164"/>
            <a:ext cx="5465120" cy="830514"/>
          </a:xfrm>
          <a:prstGeom prst="rect">
            <a:avLst/>
          </a:prstGeom>
        </p:spPr>
        <p:txBody>
          <a:bodyPr lIns="0" tIns="0" rIns="0" bIns="0" rtlCol="0" anchor="t">
            <a:spAutoFit/>
          </a:bodyPr>
          <a:lstStyle/>
          <a:p>
            <a:pPr>
              <a:lnSpc>
                <a:spcPts val="6359"/>
              </a:lnSpc>
            </a:pPr>
            <a:r>
              <a:rPr lang="en-US" sz="5999">
                <a:solidFill>
                  <a:srgbClr val="193378"/>
                </a:solidFill>
                <a:latin typeface="Montserrat Classic Bold"/>
              </a:rPr>
              <a:t>Our Mission</a:t>
            </a:r>
          </a:p>
        </p:txBody>
      </p:sp>
      <p:sp>
        <p:nvSpPr>
          <p:cNvPr id="36" name="TextBox 36"/>
          <p:cNvSpPr txBox="1"/>
          <p:nvPr/>
        </p:nvSpPr>
        <p:spPr>
          <a:xfrm>
            <a:off x="11423083" y="6622831"/>
            <a:ext cx="5875170" cy="320542"/>
          </a:xfrm>
          <a:prstGeom prst="rect">
            <a:avLst/>
          </a:prstGeom>
        </p:spPr>
        <p:txBody>
          <a:bodyPr lIns="0" tIns="0" rIns="0" bIns="0" rtlCol="0" anchor="t">
            <a:spAutoFit/>
          </a:bodyPr>
          <a:lstStyle/>
          <a:p>
            <a:pPr>
              <a:lnSpc>
                <a:spcPts val="2499"/>
              </a:lnSpc>
            </a:pPr>
            <a:r>
              <a:rPr lang="en-US" sz="2499">
                <a:solidFill>
                  <a:srgbClr val="1A263A"/>
                </a:solidFill>
                <a:latin typeface="Montserrat Bold"/>
              </a:rPr>
              <a:t>Continue to Look After Patients</a:t>
            </a:r>
          </a:p>
        </p:txBody>
      </p:sp>
      <p:sp>
        <p:nvSpPr>
          <p:cNvPr id="37" name="TextBox 37"/>
          <p:cNvSpPr txBox="1"/>
          <p:nvPr/>
        </p:nvSpPr>
        <p:spPr>
          <a:xfrm>
            <a:off x="11423083" y="7181187"/>
            <a:ext cx="5115170" cy="850702"/>
          </a:xfrm>
          <a:prstGeom prst="rect">
            <a:avLst/>
          </a:prstGeom>
        </p:spPr>
        <p:txBody>
          <a:bodyPr lIns="0" tIns="0" rIns="0" bIns="0" rtlCol="0" anchor="t">
            <a:spAutoFit/>
          </a:bodyPr>
          <a:lstStyle/>
          <a:p>
            <a:pPr>
              <a:lnSpc>
                <a:spcPts val="3499"/>
              </a:lnSpc>
            </a:pPr>
            <a:r>
              <a:rPr lang="en-US" sz="2499">
                <a:solidFill>
                  <a:srgbClr val="1A263A"/>
                </a:solidFill>
                <a:latin typeface="Montserrat Bold"/>
              </a:rPr>
              <a:t>Giving Patients the Best Service Possible</a:t>
            </a:r>
          </a:p>
        </p:txBody>
      </p:sp>
      <p:sp>
        <p:nvSpPr>
          <p:cNvPr id="38" name="TextBox 38"/>
          <p:cNvSpPr txBox="1"/>
          <p:nvPr/>
        </p:nvSpPr>
        <p:spPr>
          <a:xfrm>
            <a:off x="10870224" y="4374932"/>
            <a:ext cx="6389076" cy="1123949"/>
          </a:xfrm>
          <a:prstGeom prst="rect">
            <a:avLst/>
          </a:prstGeom>
        </p:spPr>
        <p:txBody>
          <a:bodyPr lIns="0" tIns="0" rIns="0" bIns="0" rtlCol="0" anchor="t">
            <a:spAutoFit/>
          </a:bodyPr>
          <a:lstStyle/>
          <a:p>
            <a:pPr>
              <a:lnSpc>
                <a:spcPts val="3000"/>
              </a:lnSpc>
            </a:pPr>
            <a:r>
              <a:rPr lang="en-US" sz="2000">
                <a:solidFill>
                  <a:srgbClr val="000000"/>
                </a:solidFill>
                <a:latin typeface="Montserrat"/>
              </a:rPr>
              <a:t>Our mission is to redefine diagnostic management by prioritizing efficiency, accuracy, and patient satisfaction.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426" r="-11885"/>
            </a:stretch>
          </a:blipFill>
        </p:spPr>
      </p:sp>
      <p:sp>
        <p:nvSpPr>
          <p:cNvPr id="3" name="Freeform 3"/>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167778" y="8306860"/>
            <a:ext cx="643831" cy="1902880"/>
            <a:chOff x="0" y="0"/>
            <a:chExt cx="660400" cy="1951851"/>
          </a:xfrm>
        </p:grpSpPr>
        <p:sp>
          <p:nvSpPr>
            <p:cNvPr id="5" name="Freeform 5"/>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6" name="TextBox 6"/>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7" name="Group 7"/>
          <p:cNvGrpSpPr/>
          <p:nvPr/>
        </p:nvGrpSpPr>
        <p:grpSpPr>
          <a:xfrm>
            <a:off x="16538253" y="8936385"/>
            <a:ext cx="643732" cy="64373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9" name="TextBox 9"/>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grpSp>
        <p:nvGrpSpPr>
          <p:cNvPr id="10" name="Group 10"/>
          <p:cNvGrpSpPr/>
          <p:nvPr/>
        </p:nvGrpSpPr>
        <p:grpSpPr>
          <a:xfrm>
            <a:off x="718024" y="4961108"/>
            <a:ext cx="16541276" cy="1654127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3" name="Group 13"/>
          <p:cNvGrpSpPr/>
          <p:nvPr/>
        </p:nvGrpSpPr>
        <p:grpSpPr>
          <a:xfrm>
            <a:off x="1016213" y="4923738"/>
            <a:ext cx="3838814" cy="3215590"/>
            <a:chOff x="0" y="0"/>
            <a:chExt cx="1167517" cy="977973"/>
          </a:xfrm>
        </p:grpSpPr>
        <p:sp>
          <p:nvSpPr>
            <p:cNvPr id="14" name="Freeform 14"/>
            <p:cNvSpPr/>
            <p:nvPr/>
          </p:nvSpPr>
          <p:spPr>
            <a:xfrm>
              <a:off x="0" y="0"/>
              <a:ext cx="1167517" cy="977973"/>
            </a:xfrm>
            <a:custGeom>
              <a:avLst/>
              <a:gdLst/>
              <a:ahLst/>
              <a:cxnLst/>
              <a:rect l="l" t="t" r="r" b="b"/>
              <a:pathLst>
                <a:path w="1167517" h="977973">
                  <a:moveTo>
                    <a:pt x="70586" y="0"/>
                  </a:moveTo>
                  <a:lnTo>
                    <a:pt x="1096931" y="0"/>
                  </a:lnTo>
                  <a:cubicBezTo>
                    <a:pt x="1115652" y="0"/>
                    <a:pt x="1133605" y="7437"/>
                    <a:pt x="1146843" y="20674"/>
                  </a:cubicBezTo>
                  <a:cubicBezTo>
                    <a:pt x="1160080" y="33912"/>
                    <a:pt x="1167517" y="51866"/>
                    <a:pt x="1167517" y="70586"/>
                  </a:cubicBezTo>
                  <a:lnTo>
                    <a:pt x="1167517" y="907387"/>
                  </a:lnTo>
                  <a:cubicBezTo>
                    <a:pt x="1167517" y="946370"/>
                    <a:pt x="1135915" y="977973"/>
                    <a:pt x="1096931" y="977973"/>
                  </a:cubicBezTo>
                  <a:lnTo>
                    <a:pt x="70586" y="977973"/>
                  </a:lnTo>
                  <a:cubicBezTo>
                    <a:pt x="51866" y="977973"/>
                    <a:pt x="33912" y="970536"/>
                    <a:pt x="20674" y="957299"/>
                  </a:cubicBezTo>
                  <a:cubicBezTo>
                    <a:pt x="7437" y="944061"/>
                    <a:pt x="0" y="926107"/>
                    <a:pt x="0" y="907387"/>
                  </a:cubicBezTo>
                  <a:lnTo>
                    <a:pt x="0" y="70586"/>
                  </a:lnTo>
                  <a:cubicBezTo>
                    <a:pt x="0" y="51866"/>
                    <a:pt x="7437" y="33912"/>
                    <a:pt x="20674" y="20674"/>
                  </a:cubicBezTo>
                  <a:cubicBezTo>
                    <a:pt x="33912" y="7437"/>
                    <a:pt x="51866" y="0"/>
                    <a:pt x="70586" y="0"/>
                  </a:cubicBezTo>
                  <a:close/>
                </a:path>
              </a:pathLst>
            </a:custGeom>
            <a:solidFill>
              <a:srgbClr val="3575FE"/>
            </a:solidFill>
          </p:spPr>
        </p:sp>
        <p:sp>
          <p:nvSpPr>
            <p:cNvPr id="15" name="TextBox 15"/>
            <p:cNvSpPr txBox="1"/>
            <p:nvPr/>
          </p:nvSpPr>
          <p:spPr>
            <a:xfrm>
              <a:off x="0" y="9525"/>
              <a:ext cx="1167517" cy="968448"/>
            </a:xfrm>
            <a:prstGeom prst="rect">
              <a:avLst/>
            </a:prstGeom>
          </p:spPr>
          <p:txBody>
            <a:bodyPr lIns="50800" tIns="50800" rIns="50800" bIns="50800" rtlCol="0" anchor="ctr"/>
            <a:lstStyle/>
            <a:p>
              <a:pPr algn="ctr">
                <a:lnSpc>
                  <a:spcPts val="1554"/>
                </a:lnSpc>
              </a:pPr>
              <a:endParaRPr/>
            </a:p>
          </p:txBody>
        </p:sp>
      </p:grpSp>
      <p:grpSp>
        <p:nvGrpSpPr>
          <p:cNvPr id="16" name="Group 16"/>
          <p:cNvGrpSpPr/>
          <p:nvPr/>
        </p:nvGrpSpPr>
        <p:grpSpPr>
          <a:xfrm>
            <a:off x="5046488" y="4923738"/>
            <a:ext cx="3838814" cy="3215590"/>
            <a:chOff x="0" y="0"/>
            <a:chExt cx="1167517" cy="977973"/>
          </a:xfrm>
        </p:grpSpPr>
        <p:sp>
          <p:nvSpPr>
            <p:cNvPr id="17" name="Freeform 17"/>
            <p:cNvSpPr/>
            <p:nvPr/>
          </p:nvSpPr>
          <p:spPr>
            <a:xfrm>
              <a:off x="0" y="0"/>
              <a:ext cx="1167517" cy="977973"/>
            </a:xfrm>
            <a:custGeom>
              <a:avLst/>
              <a:gdLst/>
              <a:ahLst/>
              <a:cxnLst/>
              <a:rect l="l" t="t" r="r" b="b"/>
              <a:pathLst>
                <a:path w="1167517" h="977973">
                  <a:moveTo>
                    <a:pt x="70586" y="0"/>
                  </a:moveTo>
                  <a:lnTo>
                    <a:pt x="1096931" y="0"/>
                  </a:lnTo>
                  <a:cubicBezTo>
                    <a:pt x="1115652" y="0"/>
                    <a:pt x="1133605" y="7437"/>
                    <a:pt x="1146843" y="20674"/>
                  </a:cubicBezTo>
                  <a:cubicBezTo>
                    <a:pt x="1160080" y="33912"/>
                    <a:pt x="1167517" y="51866"/>
                    <a:pt x="1167517" y="70586"/>
                  </a:cubicBezTo>
                  <a:lnTo>
                    <a:pt x="1167517" y="907387"/>
                  </a:lnTo>
                  <a:cubicBezTo>
                    <a:pt x="1167517" y="946370"/>
                    <a:pt x="1135915" y="977973"/>
                    <a:pt x="1096931" y="977973"/>
                  </a:cubicBezTo>
                  <a:lnTo>
                    <a:pt x="70586" y="977973"/>
                  </a:lnTo>
                  <a:cubicBezTo>
                    <a:pt x="51866" y="977973"/>
                    <a:pt x="33912" y="970536"/>
                    <a:pt x="20674" y="957299"/>
                  </a:cubicBezTo>
                  <a:cubicBezTo>
                    <a:pt x="7437" y="944061"/>
                    <a:pt x="0" y="926107"/>
                    <a:pt x="0" y="907387"/>
                  </a:cubicBezTo>
                  <a:lnTo>
                    <a:pt x="0" y="70586"/>
                  </a:lnTo>
                  <a:cubicBezTo>
                    <a:pt x="0" y="51866"/>
                    <a:pt x="7437" y="33912"/>
                    <a:pt x="20674" y="20674"/>
                  </a:cubicBezTo>
                  <a:cubicBezTo>
                    <a:pt x="33912" y="7437"/>
                    <a:pt x="51866" y="0"/>
                    <a:pt x="70586" y="0"/>
                  </a:cubicBezTo>
                  <a:close/>
                </a:path>
              </a:pathLst>
            </a:custGeom>
            <a:solidFill>
              <a:srgbClr val="FFFFFF"/>
            </a:solidFill>
            <a:ln w="38100" cap="rnd">
              <a:solidFill>
                <a:srgbClr val="3575FE"/>
              </a:solidFill>
              <a:prstDash val="solid"/>
              <a:round/>
            </a:ln>
          </p:spPr>
        </p:sp>
        <p:sp>
          <p:nvSpPr>
            <p:cNvPr id="18" name="TextBox 18"/>
            <p:cNvSpPr txBox="1"/>
            <p:nvPr/>
          </p:nvSpPr>
          <p:spPr>
            <a:xfrm>
              <a:off x="0" y="9525"/>
              <a:ext cx="1167517" cy="968448"/>
            </a:xfrm>
            <a:prstGeom prst="rect">
              <a:avLst/>
            </a:prstGeom>
          </p:spPr>
          <p:txBody>
            <a:bodyPr lIns="50800" tIns="50800" rIns="50800" bIns="50800" rtlCol="0" anchor="ctr"/>
            <a:lstStyle/>
            <a:p>
              <a:pPr algn="ctr">
                <a:lnSpc>
                  <a:spcPts val="1554"/>
                </a:lnSpc>
              </a:pPr>
              <a:endParaRPr/>
            </a:p>
          </p:txBody>
        </p:sp>
      </p:grpSp>
      <p:grpSp>
        <p:nvGrpSpPr>
          <p:cNvPr id="19" name="Group 19"/>
          <p:cNvGrpSpPr/>
          <p:nvPr/>
        </p:nvGrpSpPr>
        <p:grpSpPr>
          <a:xfrm>
            <a:off x="9083459" y="4923738"/>
            <a:ext cx="3838814" cy="3215590"/>
            <a:chOff x="0" y="0"/>
            <a:chExt cx="1167517" cy="977973"/>
          </a:xfrm>
        </p:grpSpPr>
        <p:sp>
          <p:nvSpPr>
            <p:cNvPr id="20" name="Freeform 20"/>
            <p:cNvSpPr/>
            <p:nvPr/>
          </p:nvSpPr>
          <p:spPr>
            <a:xfrm>
              <a:off x="0" y="0"/>
              <a:ext cx="1167517" cy="977973"/>
            </a:xfrm>
            <a:custGeom>
              <a:avLst/>
              <a:gdLst/>
              <a:ahLst/>
              <a:cxnLst/>
              <a:rect l="l" t="t" r="r" b="b"/>
              <a:pathLst>
                <a:path w="1167517" h="977973">
                  <a:moveTo>
                    <a:pt x="70586" y="0"/>
                  </a:moveTo>
                  <a:lnTo>
                    <a:pt x="1096931" y="0"/>
                  </a:lnTo>
                  <a:cubicBezTo>
                    <a:pt x="1115652" y="0"/>
                    <a:pt x="1133605" y="7437"/>
                    <a:pt x="1146843" y="20674"/>
                  </a:cubicBezTo>
                  <a:cubicBezTo>
                    <a:pt x="1160080" y="33912"/>
                    <a:pt x="1167517" y="51866"/>
                    <a:pt x="1167517" y="70586"/>
                  </a:cubicBezTo>
                  <a:lnTo>
                    <a:pt x="1167517" y="907387"/>
                  </a:lnTo>
                  <a:cubicBezTo>
                    <a:pt x="1167517" y="946370"/>
                    <a:pt x="1135915" y="977973"/>
                    <a:pt x="1096931" y="977973"/>
                  </a:cubicBezTo>
                  <a:lnTo>
                    <a:pt x="70586" y="977973"/>
                  </a:lnTo>
                  <a:cubicBezTo>
                    <a:pt x="51866" y="977973"/>
                    <a:pt x="33912" y="970536"/>
                    <a:pt x="20674" y="957299"/>
                  </a:cubicBezTo>
                  <a:cubicBezTo>
                    <a:pt x="7437" y="944061"/>
                    <a:pt x="0" y="926107"/>
                    <a:pt x="0" y="907387"/>
                  </a:cubicBezTo>
                  <a:lnTo>
                    <a:pt x="0" y="70586"/>
                  </a:lnTo>
                  <a:cubicBezTo>
                    <a:pt x="0" y="51866"/>
                    <a:pt x="7437" y="33912"/>
                    <a:pt x="20674" y="20674"/>
                  </a:cubicBezTo>
                  <a:cubicBezTo>
                    <a:pt x="33912" y="7437"/>
                    <a:pt x="51866" y="0"/>
                    <a:pt x="70586" y="0"/>
                  </a:cubicBezTo>
                  <a:close/>
                </a:path>
              </a:pathLst>
            </a:custGeom>
            <a:solidFill>
              <a:srgbClr val="3575FE"/>
            </a:solidFill>
          </p:spPr>
        </p:sp>
        <p:sp>
          <p:nvSpPr>
            <p:cNvPr id="21" name="TextBox 21"/>
            <p:cNvSpPr txBox="1"/>
            <p:nvPr/>
          </p:nvSpPr>
          <p:spPr>
            <a:xfrm>
              <a:off x="0" y="9525"/>
              <a:ext cx="1167517" cy="968448"/>
            </a:xfrm>
            <a:prstGeom prst="rect">
              <a:avLst/>
            </a:prstGeom>
          </p:spPr>
          <p:txBody>
            <a:bodyPr lIns="50800" tIns="50800" rIns="50800" bIns="50800" rtlCol="0" anchor="ctr"/>
            <a:lstStyle/>
            <a:p>
              <a:pPr algn="ctr">
                <a:lnSpc>
                  <a:spcPts val="1554"/>
                </a:lnSpc>
              </a:pPr>
              <a:endParaRPr/>
            </a:p>
          </p:txBody>
        </p:sp>
      </p:grpSp>
      <p:sp>
        <p:nvSpPr>
          <p:cNvPr id="22" name="Freeform 22"/>
          <p:cNvSpPr/>
          <p:nvPr/>
        </p:nvSpPr>
        <p:spPr>
          <a:xfrm>
            <a:off x="8625468" y="2700594"/>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3" name="Group 23"/>
          <p:cNvGrpSpPr/>
          <p:nvPr/>
        </p:nvGrpSpPr>
        <p:grpSpPr>
          <a:xfrm>
            <a:off x="16428635" y="-545006"/>
            <a:ext cx="2585802" cy="258580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6" name="Freeform 26"/>
          <p:cNvSpPr/>
          <p:nvPr/>
        </p:nvSpPr>
        <p:spPr>
          <a:xfrm>
            <a:off x="16998721" y="530182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sp>
        <p:nvSpPr>
          <p:cNvPr id="27" name="Freeform 27"/>
          <p:cNvSpPr/>
          <p:nvPr/>
        </p:nvSpPr>
        <p:spPr>
          <a:xfrm>
            <a:off x="2068735" y="2684222"/>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grpSp>
        <p:nvGrpSpPr>
          <p:cNvPr id="28" name="Group 28"/>
          <p:cNvGrpSpPr/>
          <p:nvPr/>
        </p:nvGrpSpPr>
        <p:grpSpPr>
          <a:xfrm>
            <a:off x="13122297" y="4923738"/>
            <a:ext cx="3838814" cy="3215590"/>
            <a:chOff x="0" y="0"/>
            <a:chExt cx="1167517" cy="977973"/>
          </a:xfrm>
        </p:grpSpPr>
        <p:sp>
          <p:nvSpPr>
            <p:cNvPr id="29" name="Freeform 29"/>
            <p:cNvSpPr/>
            <p:nvPr/>
          </p:nvSpPr>
          <p:spPr>
            <a:xfrm>
              <a:off x="0" y="0"/>
              <a:ext cx="1167517" cy="977973"/>
            </a:xfrm>
            <a:custGeom>
              <a:avLst/>
              <a:gdLst/>
              <a:ahLst/>
              <a:cxnLst/>
              <a:rect l="l" t="t" r="r" b="b"/>
              <a:pathLst>
                <a:path w="1167517" h="977973">
                  <a:moveTo>
                    <a:pt x="70586" y="0"/>
                  </a:moveTo>
                  <a:lnTo>
                    <a:pt x="1096931" y="0"/>
                  </a:lnTo>
                  <a:cubicBezTo>
                    <a:pt x="1115652" y="0"/>
                    <a:pt x="1133605" y="7437"/>
                    <a:pt x="1146843" y="20674"/>
                  </a:cubicBezTo>
                  <a:cubicBezTo>
                    <a:pt x="1160080" y="33912"/>
                    <a:pt x="1167517" y="51866"/>
                    <a:pt x="1167517" y="70586"/>
                  </a:cubicBezTo>
                  <a:lnTo>
                    <a:pt x="1167517" y="907387"/>
                  </a:lnTo>
                  <a:cubicBezTo>
                    <a:pt x="1167517" y="946370"/>
                    <a:pt x="1135915" y="977973"/>
                    <a:pt x="1096931" y="977973"/>
                  </a:cubicBezTo>
                  <a:lnTo>
                    <a:pt x="70586" y="977973"/>
                  </a:lnTo>
                  <a:cubicBezTo>
                    <a:pt x="51866" y="977973"/>
                    <a:pt x="33912" y="970536"/>
                    <a:pt x="20674" y="957299"/>
                  </a:cubicBezTo>
                  <a:cubicBezTo>
                    <a:pt x="7437" y="944061"/>
                    <a:pt x="0" y="926107"/>
                    <a:pt x="0" y="907387"/>
                  </a:cubicBezTo>
                  <a:lnTo>
                    <a:pt x="0" y="70586"/>
                  </a:lnTo>
                  <a:cubicBezTo>
                    <a:pt x="0" y="51866"/>
                    <a:pt x="7437" y="33912"/>
                    <a:pt x="20674" y="20674"/>
                  </a:cubicBezTo>
                  <a:cubicBezTo>
                    <a:pt x="33912" y="7437"/>
                    <a:pt x="51866" y="0"/>
                    <a:pt x="70586" y="0"/>
                  </a:cubicBezTo>
                  <a:close/>
                </a:path>
              </a:pathLst>
            </a:custGeom>
            <a:solidFill>
              <a:srgbClr val="FFFFFF"/>
            </a:solidFill>
            <a:ln w="38100" cap="rnd">
              <a:solidFill>
                <a:srgbClr val="3575FE"/>
              </a:solidFill>
              <a:prstDash val="solid"/>
              <a:round/>
            </a:ln>
          </p:spPr>
        </p:sp>
        <p:sp>
          <p:nvSpPr>
            <p:cNvPr id="30" name="TextBox 30"/>
            <p:cNvSpPr txBox="1"/>
            <p:nvPr/>
          </p:nvSpPr>
          <p:spPr>
            <a:xfrm>
              <a:off x="0" y="9525"/>
              <a:ext cx="1167517" cy="968448"/>
            </a:xfrm>
            <a:prstGeom prst="rect">
              <a:avLst/>
            </a:prstGeom>
          </p:spPr>
          <p:txBody>
            <a:bodyPr lIns="50800" tIns="50800" rIns="50800" bIns="50800" rtlCol="0" anchor="ctr"/>
            <a:lstStyle/>
            <a:p>
              <a:pPr algn="ctr">
                <a:lnSpc>
                  <a:spcPts val="1554"/>
                </a:lnSpc>
              </a:pPr>
              <a:endParaRPr/>
            </a:p>
          </p:txBody>
        </p:sp>
      </p:grpSp>
      <p:sp>
        <p:nvSpPr>
          <p:cNvPr id="31" name="Freeform 31"/>
          <p:cNvSpPr/>
          <p:nvPr/>
        </p:nvSpPr>
        <p:spPr>
          <a:xfrm>
            <a:off x="2522260" y="5143500"/>
            <a:ext cx="752578" cy="919179"/>
          </a:xfrm>
          <a:custGeom>
            <a:avLst/>
            <a:gdLst/>
            <a:ahLst/>
            <a:cxnLst/>
            <a:rect l="l" t="t" r="r" b="b"/>
            <a:pathLst>
              <a:path w="752578" h="919179">
                <a:moveTo>
                  <a:pt x="0" y="0"/>
                </a:moveTo>
                <a:lnTo>
                  <a:pt x="752578" y="0"/>
                </a:lnTo>
                <a:lnTo>
                  <a:pt x="752578" y="919179"/>
                </a:lnTo>
                <a:lnTo>
                  <a:pt x="0" y="91917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2" name="Freeform 32"/>
          <p:cNvSpPr/>
          <p:nvPr/>
        </p:nvSpPr>
        <p:spPr>
          <a:xfrm>
            <a:off x="6499239" y="5143500"/>
            <a:ext cx="879244" cy="871551"/>
          </a:xfrm>
          <a:custGeom>
            <a:avLst/>
            <a:gdLst/>
            <a:ahLst/>
            <a:cxnLst/>
            <a:rect l="l" t="t" r="r" b="b"/>
            <a:pathLst>
              <a:path w="879244" h="871551">
                <a:moveTo>
                  <a:pt x="0" y="0"/>
                </a:moveTo>
                <a:lnTo>
                  <a:pt x="879245" y="0"/>
                </a:lnTo>
                <a:lnTo>
                  <a:pt x="879245" y="871551"/>
                </a:lnTo>
                <a:lnTo>
                  <a:pt x="0" y="8715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3" name="Freeform 33"/>
          <p:cNvSpPr/>
          <p:nvPr/>
        </p:nvSpPr>
        <p:spPr>
          <a:xfrm>
            <a:off x="10628377" y="5143500"/>
            <a:ext cx="948830" cy="919179"/>
          </a:xfrm>
          <a:custGeom>
            <a:avLst/>
            <a:gdLst/>
            <a:ahLst/>
            <a:cxnLst/>
            <a:rect l="l" t="t" r="r" b="b"/>
            <a:pathLst>
              <a:path w="948830" h="919179">
                <a:moveTo>
                  <a:pt x="0" y="0"/>
                </a:moveTo>
                <a:lnTo>
                  <a:pt x="948831" y="0"/>
                </a:lnTo>
                <a:lnTo>
                  <a:pt x="948831" y="919179"/>
                </a:lnTo>
                <a:lnTo>
                  <a:pt x="0" y="91917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4" name="Freeform 34"/>
          <p:cNvSpPr/>
          <p:nvPr/>
        </p:nvSpPr>
        <p:spPr>
          <a:xfrm>
            <a:off x="14570097" y="5378025"/>
            <a:ext cx="876217" cy="777642"/>
          </a:xfrm>
          <a:custGeom>
            <a:avLst/>
            <a:gdLst/>
            <a:ahLst/>
            <a:cxnLst/>
            <a:rect l="l" t="t" r="r" b="b"/>
            <a:pathLst>
              <a:path w="876217" h="777642">
                <a:moveTo>
                  <a:pt x="0" y="0"/>
                </a:moveTo>
                <a:lnTo>
                  <a:pt x="876217" y="0"/>
                </a:lnTo>
                <a:lnTo>
                  <a:pt x="876217" y="777642"/>
                </a:lnTo>
                <a:lnTo>
                  <a:pt x="0" y="7776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5" name="TextBox 35"/>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sp>
        <p:nvSpPr>
          <p:cNvPr id="36" name="TextBox 36"/>
          <p:cNvSpPr txBox="1"/>
          <p:nvPr/>
        </p:nvSpPr>
        <p:spPr>
          <a:xfrm>
            <a:off x="16538253" y="9120187"/>
            <a:ext cx="643732" cy="285651"/>
          </a:xfrm>
          <a:prstGeom prst="rect">
            <a:avLst/>
          </a:prstGeom>
        </p:spPr>
        <p:txBody>
          <a:bodyPr lIns="0" tIns="0" rIns="0" bIns="0" rtlCol="0" anchor="t">
            <a:spAutoFit/>
          </a:bodyPr>
          <a:lstStyle/>
          <a:p>
            <a:pPr algn="ctr">
              <a:lnSpc>
                <a:spcPts val="2399"/>
              </a:lnSpc>
            </a:pPr>
            <a:r>
              <a:rPr lang="en-US" sz="1999">
                <a:solidFill>
                  <a:srgbClr val="FFFFFF"/>
                </a:solidFill>
                <a:latin typeface="Montserrat Bold"/>
              </a:rPr>
              <a:t>04</a:t>
            </a:r>
          </a:p>
        </p:txBody>
      </p:sp>
      <p:sp>
        <p:nvSpPr>
          <p:cNvPr id="37" name="TextBox 37"/>
          <p:cNvSpPr txBox="1"/>
          <p:nvPr/>
        </p:nvSpPr>
        <p:spPr>
          <a:xfrm>
            <a:off x="1435206" y="6743062"/>
            <a:ext cx="3006455" cy="971451"/>
          </a:xfrm>
          <a:prstGeom prst="rect">
            <a:avLst/>
          </a:prstGeom>
        </p:spPr>
        <p:txBody>
          <a:bodyPr lIns="0" tIns="0" rIns="0" bIns="0" rtlCol="0" anchor="t">
            <a:spAutoFit/>
          </a:bodyPr>
          <a:lstStyle/>
          <a:p>
            <a:pPr algn="ctr">
              <a:lnSpc>
                <a:spcPts val="2597"/>
              </a:lnSpc>
            </a:pPr>
            <a:r>
              <a:rPr lang="en-US" sz="1731">
                <a:solidFill>
                  <a:srgbClr val="FFFFFF"/>
                </a:solidFill>
                <a:latin typeface="Montserrat"/>
              </a:rPr>
              <a:t>Choose your favourite doctors and counselling hours.</a:t>
            </a:r>
          </a:p>
        </p:txBody>
      </p:sp>
      <p:sp>
        <p:nvSpPr>
          <p:cNvPr id="38" name="TextBox 38"/>
          <p:cNvSpPr txBox="1"/>
          <p:nvPr/>
        </p:nvSpPr>
        <p:spPr>
          <a:xfrm>
            <a:off x="9499638" y="6743062"/>
            <a:ext cx="3006455" cy="641513"/>
          </a:xfrm>
          <a:prstGeom prst="rect">
            <a:avLst/>
          </a:prstGeom>
        </p:spPr>
        <p:txBody>
          <a:bodyPr lIns="0" tIns="0" rIns="0" bIns="0" rtlCol="0" anchor="t">
            <a:spAutoFit/>
          </a:bodyPr>
          <a:lstStyle/>
          <a:p>
            <a:pPr algn="ctr">
              <a:lnSpc>
                <a:spcPts val="2597"/>
              </a:lnSpc>
            </a:pPr>
            <a:r>
              <a:rPr lang="en-US" sz="1731">
                <a:solidFill>
                  <a:srgbClr val="FFFFFF"/>
                </a:solidFill>
                <a:latin typeface="Montserrat"/>
              </a:rPr>
              <a:t>Legitimate information on </a:t>
            </a:r>
          </a:p>
          <a:p>
            <a:pPr algn="ctr">
              <a:lnSpc>
                <a:spcPts val="2597"/>
              </a:lnSpc>
            </a:pPr>
            <a:r>
              <a:rPr lang="en-US" sz="1731">
                <a:solidFill>
                  <a:srgbClr val="FFFFFF"/>
                </a:solidFill>
                <a:latin typeface="Montserrat"/>
              </a:rPr>
              <a:t>blood donors</a:t>
            </a:r>
          </a:p>
        </p:txBody>
      </p:sp>
      <p:sp>
        <p:nvSpPr>
          <p:cNvPr id="39" name="TextBox 39"/>
          <p:cNvSpPr txBox="1"/>
          <p:nvPr/>
        </p:nvSpPr>
        <p:spPr>
          <a:xfrm>
            <a:off x="5465482" y="6794320"/>
            <a:ext cx="3006455" cy="971451"/>
          </a:xfrm>
          <a:prstGeom prst="rect">
            <a:avLst/>
          </a:prstGeom>
        </p:spPr>
        <p:txBody>
          <a:bodyPr lIns="0" tIns="0" rIns="0" bIns="0" rtlCol="0" anchor="t">
            <a:spAutoFit/>
          </a:bodyPr>
          <a:lstStyle/>
          <a:p>
            <a:pPr algn="ctr">
              <a:lnSpc>
                <a:spcPts val="2597"/>
              </a:lnSpc>
            </a:pPr>
            <a:r>
              <a:rPr lang="en-US" sz="1731">
                <a:solidFill>
                  <a:srgbClr val="000000"/>
                </a:solidFill>
                <a:latin typeface="Montserrat"/>
              </a:rPr>
              <a:t>Hassle free appointment and </a:t>
            </a:r>
          </a:p>
          <a:p>
            <a:pPr algn="ctr">
              <a:lnSpc>
                <a:spcPts val="2597"/>
              </a:lnSpc>
            </a:pPr>
            <a:r>
              <a:rPr lang="en-US" sz="1731">
                <a:solidFill>
                  <a:srgbClr val="000000"/>
                </a:solidFill>
                <a:latin typeface="Montserrat"/>
              </a:rPr>
              <a:t>faster report delivery.</a:t>
            </a:r>
          </a:p>
        </p:txBody>
      </p:sp>
      <p:sp>
        <p:nvSpPr>
          <p:cNvPr id="40" name="TextBox 40"/>
          <p:cNvSpPr txBox="1"/>
          <p:nvPr/>
        </p:nvSpPr>
        <p:spPr>
          <a:xfrm>
            <a:off x="1274498" y="6209900"/>
            <a:ext cx="3327870" cy="321690"/>
          </a:xfrm>
          <a:prstGeom prst="rect">
            <a:avLst/>
          </a:prstGeom>
        </p:spPr>
        <p:txBody>
          <a:bodyPr lIns="0" tIns="0" rIns="0" bIns="0" rtlCol="0" anchor="t">
            <a:spAutoFit/>
          </a:bodyPr>
          <a:lstStyle/>
          <a:p>
            <a:pPr algn="ctr">
              <a:lnSpc>
                <a:spcPts val="2597"/>
              </a:lnSpc>
            </a:pPr>
            <a:r>
              <a:rPr lang="en-US" sz="2164">
                <a:solidFill>
                  <a:srgbClr val="FFFFFF"/>
                </a:solidFill>
                <a:latin typeface="Montserrat Bold"/>
              </a:rPr>
              <a:t>Doctor’s Appointment</a:t>
            </a:r>
          </a:p>
        </p:txBody>
      </p:sp>
      <p:sp>
        <p:nvSpPr>
          <p:cNvPr id="41" name="TextBox 41"/>
          <p:cNvSpPr txBox="1"/>
          <p:nvPr/>
        </p:nvSpPr>
        <p:spPr>
          <a:xfrm>
            <a:off x="5301960" y="6209900"/>
            <a:ext cx="3327870" cy="321690"/>
          </a:xfrm>
          <a:prstGeom prst="rect">
            <a:avLst/>
          </a:prstGeom>
        </p:spPr>
        <p:txBody>
          <a:bodyPr lIns="0" tIns="0" rIns="0" bIns="0" rtlCol="0" anchor="t">
            <a:spAutoFit/>
          </a:bodyPr>
          <a:lstStyle/>
          <a:p>
            <a:pPr algn="ctr">
              <a:lnSpc>
                <a:spcPts val="2597"/>
              </a:lnSpc>
            </a:pPr>
            <a:r>
              <a:rPr lang="en-US" sz="2164">
                <a:solidFill>
                  <a:srgbClr val="193378"/>
                </a:solidFill>
                <a:latin typeface="Montserrat Bold"/>
              </a:rPr>
              <a:t>Tests &amp; Reports</a:t>
            </a:r>
          </a:p>
        </p:txBody>
      </p:sp>
      <p:sp>
        <p:nvSpPr>
          <p:cNvPr id="42" name="TextBox 42"/>
          <p:cNvSpPr txBox="1"/>
          <p:nvPr/>
        </p:nvSpPr>
        <p:spPr>
          <a:xfrm>
            <a:off x="9338930" y="6209900"/>
            <a:ext cx="3327870" cy="321690"/>
          </a:xfrm>
          <a:prstGeom prst="rect">
            <a:avLst/>
          </a:prstGeom>
        </p:spPr>
        <p:txBody>
          <a:bodyPr lIns="0" tIns="0" rIns="0" bIns="0" rtlCol="0" anchor="t">
            <a:spAutoFit/>
          </a:bodyPr>
          <a:lstStyle/>
          <a:p>
            <a:pPr algn="ctr">
              <a:lnSpc>
                <a:spcPts val="2597"/>
              </a:lnSpc>
            </a:pPr>
            <a:r>
              <a:rPr lang="en-US" sz="2164">
                <a:solidFill>
                  <a:srgbClr val="FFFFFF"/>
                </a:solidFill>
                <a:latin typeface="Montserrat Bold"/>
              </a:rPr>
              <a:t>Find Blood Donors</a:t>
            </a:r>
          </a:p>
        </p:txBody>
      </p:sp>
      <p:sp>
        <p:nvSpPr>
          <p:cNvPr id="43" name="TextBox 43"/>
          <p:cNvSpPr txBox="1"/>
          <p:nvPr/>
        </p:nvSpPr>
        <p:spPr>
          <a:xfrm>
            <a:off x="5158664" y="1408777"/>
            <a:ext cx="7659996" cy="830514"/>
          </a:xfrm>
          <a:prstGeom prst="rect">
            <a:avLst/>
          </a:prstGeom>
        </p:spPr>
        <p:txBody>
          <a:bodyPr lIns="0" tIns="0" rIns="0" bIns="0" rtlCol="0" anchor="t">
            <a:spAutoFit/>
          </a:bodyPr>
          <a:lstStyle/>
          <a:p>
            <a:pPr algn="ctr">
              <a:lnSpc>
                <a:spcPts val="6359"/>
              </a:lnSpc>
            </a:pPr>
            <a:r>
              <a:rPr lang="en-US" sz="5999">
                <a:solidFill>
                  <a:srgbClr val="193378"/>
                </a:solidFill>
                <a:latin typeface="Montserrat Classic Bold"/>
              </a:rPr>
              <a:t>Our Services</a:t>
            </a:r>
          </a:p>
        </p:txBody>
      </p:sp>
      <p:sp>
        <p:nvSpPr>
          <p:cNvPr id="44" name="TextBox 44"/>
          <p:cNvSpPr txBox="1"/>
          <p:nvPr/>
        </p:nvSpPr>
        <p:spPr>
          <a:xfrm>
            <a:off x="3663531" y="3237084"/>
            <a:ext cx="10650263" cy="1123949"/>
          </a:xfrm>
          <a:prstGeom prst="rect">
            <a:avLst/>
          </a:prstGeom>
        </p:spPr>
        <p:txBody>
          <a:bodyPr lIns="0" tIns="0" rIns="0" bIns="0" rtlCol="0" anchor="t">
            <a:spAutoFit/>
          </a:bodyPr>
          <a:lstStyle/>
          <a:p>
            <a:pPr algn="ctr">
              <a:lnSpc>
                <a:spcPts val="3000"/>
              </a:lnSpc>
            </a:pPr>
            <a:r>
              <a:rPr lang="en-US" sz="2000">
                <a:solidFill>
                  <a:srgbClr val="000000"/>
                </a:solidFill>
                <a:latin typeface="Montserrat"/>
              </a:rPr>
              <a:t>Our services aim to optimize the diagnostic journey, offering efficient appointment scheduling, personalized support, and access to vital information for improved patient outcomes.</a:t>
            </a:r>
          </a:p>
        </p:txBody>
      </p:sp>
      <p:sp>
        <p:nvSpPr>
          <p:cNvPr id="45" name="TextBox 45"/>
          <p:cNvSpPr txBox="1"/>
          <p:nvPr/>
        </p:nvSpPr>
        <p:spPr>
          <a:xfrm>
            <a:off x="13541291" y="6794320"/>
            <a:ext cx="3006455" cy="641513"/>
          </a:xfrm>
          <a:prstGeom prst="rect">
            <a:avLst/>
          </a:prstGeom>
        </p:spPr>
        <p:txBody>
          <a:bodyPr lIns="0" tIns="0" rIns="0" bIns="0" rtlCol="0" anchor="t">
            <a:spAutoFit/>
          </a:bodyPr>
          <a:lstStyle/>
          <a:p>
            <a:pPr algn="ctr">
              <a:lnSpc>
                <a:spcPts val="2597"/>
              </a:lnSpc>
            </a:pPr>
            <a:r>
              <a:rPr lang="en-US" sz="1731">
                <a:solidFill>
                  <a:srgbClr val="000000"/>
                </a:solidFill>
                <a:latin typeface="Montserrat"/>
              </a:rPr>
              <a:t>Best health care packages at affordable price.</a:t>
            </a:r>
          </a:p>
        </p:txBody>
      </p:sp>
      <p:sp>
        <p:nvSpPr>
          <p:cNvPr id="46" name="TextBox 46"/>
          <p:cNvSpPr txBox="1"/>
          <p:nvPr/>
        </p:nvSpPr>
        <p:spPr>
          <a:xfrm>
            <a:off x="13377769" y="6209900"/>
            <a:ext cx="3327870" cy="321690"/>
          </a:xfrm>
          <a:prstGeom prst="rect">
            <a:avLst/>
          </a:prstGeom>
        </p:spPr>
        <p:txBody>
          <a:bodyPr lIns="0" tIns="0" rIns="0" bIns="0" rtlCol="0" anchor="t">
            <a:spAutoFit/>
          </a:bodyPr>
          <a:lstStyle/>
          <a:p>
            <a:pPr algn="ctr">
              <a:lnSpc>
                <a:spcPts val="2597"/>
              </a:lnSpc>
            </a:pPr>
            <a:r>
              <a:rPr lang="en-US" sz="2164">
                <a:solidFill>
                  <a:srgbClr val="193378"/>
                </a:solidFill>
                <a:latin typeface="Montserrat Bold"/>
              </a:rPr>
              <a:t>Health Packages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3193418" y="-6297078"/>
            <a:ext cx="9410262" cy="941026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534045" y="9258250"/>
            <a:ext cx="2562745" cy="256274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6810658" y="9071534"/>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17" name="Freeform 17"/>
          <p:cNvSpPr/>
          <p:nvPr/>
        </p:nvSpPr>
        <p:spPr>
          <a:xfrm>
            <a:off x="16998721" y="2926418"/>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sp>
        <p:nvSpPr>
          <p:cNvPr id="18" name="Freeform 18"/>
          <p:cNvSpPr/>
          <p:nvPr/>
        </p:nvSpPr>
        <p:spPr>
          <a:xfrm>
            <a:off x="821619" y="2542728"/>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19" name="Freeform 19"/>
          <p:cNvSpPr/>
          <p:nvPr/>
        </p:nvSpPr>
        <p:spPr>
          <a:xfrm>
            <a:off x="14426317" y="870029"/>
            <a:ext cx="735128" cy="833006"/>
          </a:xfrm>
          <a:custGeom>
            <a:avLst/>
            <a:gdLst/>
            <a:ahLst/>
            <a:cxnLst/>
            <a:rect l="l" t="t" r="r" b="b"/>
            <a:pathLst>
              <a:path w="735128" h="833006">
                <a:moveTo>
                  <a:pt x="0" y="0"/>
                </a:moveTo>
                <a:lnTo>
                  <a:pt x="735129" y="0"/>
                </a:lnTo>
                <a:lnTo>
                  <a:pt x="735129" y="833006"/>
                </a:lnTo>
                <a:lnTo>
                  <a:pt x="0" y="83300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TextBox 21"/>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sp>
        <p:nvSpPr>
          <p:cNvPr id="22" name="TextBox 22"/>
          <p:cNvSpPr txBox="1"/>
          <p:nvPr/>
        </p:nvSpPr>
        <p:spPr>
          <a:xfrm>
            <a:off x="6097767" y="1005756"/>
            <a:ext cx="6092466" cy="821250"/>
          </a:xfrm>
          <a:prstGeom prst="rect">
            <a:avLst/>
          </a:prstGeom>
        </p:spPr>
        <p:txBody>
          <a:bodyPr wrap="square" lIns="0" tIns="0" rIns="0" bIns="0" rtlCol="0" anchor="t">
            <a:spAutoFit/>
          </a:bodyPr>
          <a:lstStyle/>
          <a:p>
            <a:pPr marL="0" lvl="0" indent="0" algn="ctr">
              <a:lnSpc>
                <a:spcPts val="7279"/>
              </a:lnSpc>
              <a:spcBef>
                <a:spcPct val="0"/>
              </a:spcBef>
            </a:pPr>
            <a:r>
              <a:rPr lang="en-US" sz="3600" dirty="0">
                <a:solidFill>
                  <a:srgbClr val="000000"/>
                </a:solidFill>
                <a:latin typeface="Canva Sans Bold"/>
              </a:rPr>
              <a:t>SYSTEM ARCHITECHTURE </a:t>
            </a:r>
          </a:p>
        </p:txBody>
      </p:sp>
      <p:sp>
        <p:nvSpPr>
          <p:cNvPr id="24" name="Rectangle 23">
            <a:extLst>
              <a:ext uri="{FF2B5EF4-FFF2-40B4-BE49-F238E27FC236}">
                <a16:creationId xmlns:a16="http://schemas.microsoft.com/office/drawing/2014/main" id="{09E5565F-D42E-D1AE-D542-605D24B563D3}"/>
              </a:ext>
            </a:extLst>
          </p:cNvPr>
          <p:cNvSpPr/>
          <p:nvPr/>
        </p:nvSpPr>
        <p:spPr>
          <a:xfrm>
            <a:off x="1074617" y="3113184"/>
            <a:ext cx="16290632" cy="5958350"/>
          </a:xfrm>
          <a:prstGeom prst="rect">
            <a:avLst/>
          </a:prstGeom>
          <a:solidFill>
            <a:schemeClr val="accent6">
              <a:lumMod val="40000"/>
              <a:lumOff val="60000"/>
              <a:alpha val="2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The system architecture forms the foundation of our Diagnostic Centre Management, delineating the interaction among its various sections: Doctor's Appointments, Test and Reports, Blood Donation, and Healthcare Packages. In our system, we meticulously structure the code to ensure clarity and ease of management. Essential components like 'Appointment Booking' and 'Test Results' are organized efficiently for optimal data storage. Utilizing linked lists, we establish seamless connections across different sections of the system, guaranteeing a dynamic and user-responsive experience.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1582</TotalTime>
  <Words>1966</Words>
  <Application>Microsoft Macintosh PowerPoint</Application>
  <PresentationFormat>Custom</PresentationFormat>
  <Paragraphs>206</Paragraphs>
  <Slides>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Georgia</vt:lpstr>
      <vt:lpstr>Calibri</vt:lpstr>
      <vt:lpstr>Canva Sans Bold</vt:lpstr>
      <vt:lpstr>Canva Sans</vt:lpstr>
      <vt:lpstr>Montserrat Bold</vt:lpstr>
      <vt:lpstr>Candara</vt:lpstr>
      <vt:lpstr>Montserrat</vt:lpstr>
      <vt:lpstr>Montserrat Classic</vt:lpstr>
      <vt:lpstr>Montserrat Classic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Modern Medical Healthcare Presentation</dc:title>
  <cp:lastModifiedBy>Microsoft Office User</cp:lastModifiedBy>
  <cp:revision>10</cp:revision>
  <cp:lastPrinted>2024-03-10T15:28:00Z</cp:lastPrinted>
  <dcterms:created xsi:type="dcterms:W3CDTF">2006-08-16T00:00:00Z</dcterms:created>
  <dcterms:modified xsi:type="dcterms:W3CDTF">2024-03-11T02:26:09Z</dcterms:modified>
  <dc:identifier>DAF-t836QxM</dc:identifier>
</cp:coreProperties>
</file>